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84" r:id="rId3"/>
    <p:sldId id="283" r:id="rId4"/>
    <p:sldId id="260" r:id="rId5"/>
    <p:sldId id="261" r:id="rId6"/>
    <p:sldId id="262" r:id="rId7"/>
    <p:sldId id="285" r:id="rId8"/>
    <p:sldId id="286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8" r:id="rId17"/>
    <p:sldId id="289" r:id="rId18"/>
    <p:sldId id="270" r:id="rId19"/>
    <p:sldId id="271" r:id="rId20"/>
    <p:sldId id="287" r:id="rId21"/>
    <p:sldId id="273" r:id="rId22"/>
    <p:sldId id="274" r:id="rId23"/>
    <p:sldId id="275" r:id="rId24"/>
    <p:sldId id="276" r:id="rId25"/>
    <p:sldId id="277" r:id="rId26"/>
    <p:sldId id="278" r:id="rId27"/>
    <p:sldId id="281" r:id="rId28"/>
    <p:sldId id="279" r:id="rId29"/>
    <p:sldId id="280" r:id="rId30"/>
    <p:sldId id="282" r:id="rId31"/>
  </p:sldIdLst>
  <p:sldSz cx="6858000" cy="9144000" type="screen4x3"/>
  <p:notesSz cx="6858000" cy="9144000"/>
  <p:defaultTextStyle>
    <a:defPPr>
      <a:defRPr lang="gl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>
      <p:cViewPr>
        <p:scale>
          <a:sx n="88" d="100"/>
          <a:sy n="88" d="100"/>
        </p:scale>
        <p:origin x="-1435" y="1469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l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EF1D8-80D9-48F0-BA32-FF1B0DD5751B}" type="datetimeFigureOut">
              <a:rPr lang="gl-ES" smtClean="0"/>
              <a:pPr/>
              <a:t>16/02/2012</a:t>
            </a:fld>
            <a:endParaRPr lang="gl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gl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5416F-F9BD-4EC0-8C98-4A1364F9542D}" type="slidenum">
              <a:rPr lang="gl-ES" smtClean="0"/>
              <a:pPr/>
              <a:t>‹Nº›</a:t>
            </a:fld>
            <a:endParaRPr lang="gl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5416F-F9BD-4EC0-8C98-4A1364F9542D}" type="slidenum">
              <a:rPr lang="gl-ES" smtClean="0"/>
              <a:pPr/>
              <a:t>1</a:t>
            </a:fld>
            <a:endParaRPr lang="gl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B3F9-7AF5-4078-80C9-EB9ED8B1C387}" type="datetimeFigureOut">
              <a:rPr lang="gl-ES" smtClean="0"/>
              <a:pPr/>
              <a:t>16/02/2012</a:t>
            </a:fld>
            <a:endParaRPr lang="gl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769D575-92FB-4F5F-A5A2-E919EE35FF6F}" type="slidenum">
              <a:rPr lang="gl-ES" smtClean="0"/>
              <a:pPr/>
              <a:t>‹Nº›</a:t>
            </a:fld>
            <a:endParaRPr lang="gl-ES"/>
          </a:p>
        </p:txBody>
      </p:sp>
      <p:sp>
        <p:nvSpPr>
          <p:cNvPr id="7" name="6 Rectángulo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B3F9-7AF5-4078-80C9-EB9ED8B1C387}" type="datetimeFigureOut">
              <a:rPr lang="gl-ES" smtClean="0"/>
              <a:pPr/>
              <a:t>16/02/2012</a:t>
            </a:fld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D575-92FB-4F5F-A5A2-E919EE35FF6F}" type="slidenum">
              <a:rPr lang="gl-ES" smtClean="0"/>
              <a:pPr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B3F9-7AF5-4078-80C9-EB9ED8B1C387}" type="datetimeFigureOut">
              <a:rPr lang="gl-ES" smtClean="0"/>
              <a:pPr/>
              <a:t>16/02/2012</a:t>
            </a:fld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D575-92FB-4F5F-A5A2-E919EE35FF6F}" type="slidenum">
              <a:rPr lang="gl-ES" smtClean="0"/>
              <a:pPr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B3F9-7AF5-4078-80C9-EB9ED8B1C387}" type="datetimeFigureOut">
              <a:rPr lang="gl-ES" smtClean="0"/>
              <a:pPr/>
              <a:t>16/02/2012</a:t>
            </a:fld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D575-92FB-4F5F-A5A2-E919EE35FF6F}" type="slidenum">
              <a:rPr lang="gl-ES" smtClean="0"/>
              <a:pPr/>
              <a:t>‹Nº›</a:t>
            </a:fld>
            <a:endParaRPr lang="gl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B3F9-7AF5-4078-80C9-EB9ED8B1C387}" type="datetimeFigureOut">
              <a:rPr lang="gl-ES" smtClean="0"/>
              <a:pPr/>
              <a:t>16/02/2012</a:t>
            </a:fld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gl-ES"/>
          </a:p>
        </p:txBody>
      </p:sp>
      <p:sp>
        <p:nvSpPr>
          <p:cNvPr id="7" name="6 Rectángulo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A769D575-92FB-4F5F-A5A2-E919EE35FF6F}" type="slidenum">
              <a:rPr lang="gl-ES" smtClean="0"/>
              <a:pPr/>
              <a:t>‹Nº›</a:t>
            </a:fld>
            <a:endParaRPr lang="gl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B3F9-7AF5-4078-80C9-EB9ED8B1C387}" type="datetimeFigureOut">
              <a:rPr lang="gl-ES" smtClean="0"/>
              <a:pPr/>
              <a:t>16/02/2012</a:t>
            </a:fld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D575-92FB-4F5F-A5A2-E919EE35FF6F}" type="slidenum">
              <a:rPr lang="gl-ES" smtClean="0"/>
              <a:pPr/>
              <a:t>‹Nº›</a:t>
            </a:fld>
            <a:endParaRPr lang="gl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B3F9-7AF5-4078-80C9-EB9ED8B1C387}" type="datetimeFigureOut">
              <a:rPr lang="gl-ES" smtClean="0"/>
              <a:pPr/>
              <a:t>16/02/2012</a:t>
            </a:fld>
            <a:endParaRPr lang="gl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D575-92FB-4F5F-A5A2-E919EE35FF6F}" type="slidenum">
              <a:rPr lang="gl-ES" smtClean="0"/>
              <a:pPr/>
              <a:t>‹Nº›</a:t>
            </a:fld>
            <a:endParaRPr lang="gl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B3F9-7AF5-4078-80C9-EB9ED8B1C387}" type="datetimeFigureOut">
              <a:rPr lang="gl-ES" smtClean="0"/>
              <a:pPr/>
              <a:t>16/02/2012</a:t>
            </a:fld>
            <a:endParaRPr lang="gl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D575-92FB-4F5F-A5A2-E919EE35FF6F}" type="slidenum">
              <a:rPr lang="gl-ES" smtClean="0"/>
              <a:pPr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B3F9-7AF5-4078-80C9-EB9ED8B1C387}" type="datetimeFigureOut">
              <a:rPr lang="gl-ES" smtClean="0"/>
              <a:pPr/>
              <a:t>16/02/2012</a:t>
            </a:fld>
            <a:endParaRPr lang="gl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D575-92FB-4F5F-A5A2-E919EE35FF6F}" type="slidenum">
              <a:rPr lang="gl-ES" smtClean="0"/>
              <a:pPr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B3F9-7AF5-4078-80C9-EB9ED8B1C387}" type="datetimeFigureOut">
              <a:rPr lang="gl-ES" smtClean="0"/>
              <a:pPr/>
              <a:t>16/02/2012</a:t>
            </a:fld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D575-92FB-4F5F-A5A2-E919EE35FF6F}" type="slidenum">
              <a:rPr lang="gl-ES" smtClean="0"/>
              <a:pPr/>
              <a:t>‹Nº›</a:t>
            </a:fld>
            <a:endParaRPr lang="gl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B3F9-7AF5-4078-80C9-EB9ED8B1C387}" type="datetimeFigureOut">
              <a:rPr lang="gl-ES" smtClean="0"/>
              <a:pPr/>
              <a:t>16/02/2012</a:t>
            </a:fld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A769D575-92FB-4F5F-A5A2-E919EE35FF6F}" type="slidenum">
              <a:rPr lang="gl-ES" smtClean="0"/>
              <a:pPr/>
              <a:t>‹Nº›</a:t>
            </a:fld>
            <a:endParaRPr lang="gl-ES"/>
          </a:p>
        </p:txBody>
      </p:sp>
      <p:sp>
        <p:nvSpPr>
          <p:cNvPr id="11" name="10 Rectángulo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B2B3F9-7AF5-4078-80C9-EB9ED8B1C387}" type="datetimeFigureOut">
              <a:rPr lang="gl-ES" smtClean="0"/>
              <a:pPr/>
              <a:t>16/02/2012</a:t>
            </a:fld>
            <a:endParaRPr lang="gl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gl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769D575-92FB-4F5F-A5A2-E919EE35FF6F}" type="slidenum">
              <a:rPr lang="gl-ES" smtClean="0"/>
              <a:pPr/>
              <a:t>‹Nº›</a:t>
            </a:fld>
            <a:endParaRPr lang="gl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4481264"/>
          </a:xfrm>
        </p:spPr>
        <p:txBody>
          <a:bodyPr>
            <a:normAutofit fontScale="85000" lnSpcReduction="20000"/>
          </a:bodyPr>
          <a:lstStyle/>
          <a:p>
            <a:r>
              <a:rPr lang="gl-ES" dirty="0" smtClean="0">
                <a:latin typeface="Century Gothic" pitchFamily="34" charset="0"/>
              </a:rPr>
              <a:t>APONTAMENTOS COMPARATIVOS E COMENTADOS SOBRE A REFORMA LABORAL  FEBREIRO 2012</a:t>
            </a:r>
          </a:p>
          <a:p>
            <a:endParaRPr lang="gl-ES" dirty="0" smtClean="0">
              <a:latin typeface="Century Gothic" pitchFamily="34" charset="0"/>
            </a:endParaRPr>
          </a:p>
          <a:p>
            <a:endParaRPr lang="gl-ES" dirty="0" smtClean="0">
              <a:latin typeface="Century Gothic" pitchFamily="34" charset="0"/>
            </a:endParaRPr>
          </a:p>
          <a:p>
            <a:endParaRPr lang="gl-ES" dirty="0" smtClean="0">
              <a:latin typeface="Century Gothic" pitchFamily="34" charset="0"/>
            </a:endParaRPr>
          </a:p>
          <a:p>
            <a:r>
              <a:rPr lang="gl-ES" dirty="0" smtClean="0"/>
              <a:t/>
            </a:r>
            <a:br>
              <a:rPr lang="gl-ES" dirty="0" smtClean="0"/>
            </a:br>
            <a:r>
              <a:rPr lang="gl-ES" dirty="0" smtClean="0"/>
              <a:t/>
            </a:r>
            <a:br>
              <a:rPr lang="gl-ES" dirty="0" smtClean="0"/>
            </a:br>
            <a:r>
              <a:rPr lang="gl-ES" dirty="0" smtClean="0"/>
              <a:t/>
            </a:r>
            <a:br>
              <a:rPr lang="gl-ES" dirty="0" smtClean="0"/>
            </a:br>
            <a:r>
              <a:rPr lang="gl-ES" dirty="0" smtClean="0"/>
              <a:t/>
            </a:r>
            <a:br>
              <a:rPr lang="gl-ES" dirty="0" smtClean="0"/>
            </a:br>
            <a:r>
              <a:rPr lang="gl-ES" dirty="0" smtClean="0"/>
              <a:t/>
            </a:r>
            <a:br>
              <a:rPr lang="gl-ES" dirty="0" smtClean="0"/>
            </a:br>
            <a:endParaRPr lang="gl-ES" dirty="0" smtClean="0">
              <a:latin typeface="Century Gothic" pitchFamily="34" charset="0"/>
            </a:endParaRPr>
          </a:p>
          <a:p>
            <a:r>
              <a:rPr lang="gl-ES" sz="1000" b="1" dirty="0" smtClean="0">
                <a:latin typeface="Century Gothic" pitchFamily="34" charset="0"/>
              </a:rPr>
              <a:t>Asesoría Xurídica Unión Local de Verín </a:t>
            </a:r>
          </a:p>
          <a:p>
            <a:r>
              <a:rPr lang="gl-ES" sz="1000" b="1" dirty="0" smtClean="0">
                <a:latin typeface="Century Gothic" pitchFamily="34" charset="0"/>
              </a:rPr>
              <a:t>Confederación Intersindical Galega</a:t>
            </a:r>
          </a:p>
          <a:p>
            <a:endParaRPr lang="gl-ES" dirty="0" smtClean="0">
              <a:latin typeface="Century Gothic" pitchFamily="34" charset="0"/>
            </a:endParaRPr>
          </a:p>
          <a:p>
            <a:endParaRPr lang="gl-ES" dirty="0" smtClean="0">
              <a:latin typeface="Century Gothic" pitchFamily="34" charset="0"/>
            </a:endParaRPr>
          </a:p>
          <a:p>
            <a:endParaRPr lang="gl-ES" dirty="0" smtClean="0">
              <a:latin typeface="Century Gothic" pitchFamily="34" charset="0"/>
            </a:endParaRPr>
          </a:p>
          <a:p>
            <a:endParaRPr lang="gl-ES" dirty="0" smtClean="0">
              <a:latin typeface="Century Gothic" pitchFamily="34" charset="0"/>
            </a:endParaRPr>
          </a:p>
          <a:p>
            <a:endParaRPr lang="gl-ES" dirty="0" smtClean="0">
              <a:latin typeface="Century Gothic" pitchFamily="34" charset="0"/>
            </a:endParaRPr>
          </a:p>
          <a:p>
            <a:endParaRPr lang="gl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gl-ES" dirty="0" smtClean="0">
                <a:latin typeface="Bauhaus 93" pitchFamily="82" charset="0"/>
              </a:rPr>
              <a:t>REAL DECRETO-LEI 3/2012. REFORMA LABORAL. </a:t>
            </a:r>
            <a:r>
              <a:rPr lang="gl-ES" dirty="0" smtClean="0"/>
              <a:t/>
            </a:r>
            <a:br>
              <a:rPr lang="gl-ES" dirty="0" smtClean="0"/>
            </a:br>
            <a:endParaRPr lang="gl-ES" dirty="0"/>
          </a:p>
        </p:txBody>
      </p:sp>
      <p:pic>
        <p:nvPicPr>
          <p:cNvPr id="1026" name="Picture 2" descr="C:\Users\ALBA\Desktop\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0928" y="7308304"/>
            <a:ext cx="1123950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400" dirty="0" smtClean="0">
                <a:latin typeface="Bauhaus 93" pitchFamily="82" charset="0"/>
              </a:rPr>
              <a:t>3. CONTRATACIÓN</a:t>
            </a:r>
            <a:endParaRPr lang="gl-ES" sz="3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 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ANTERIOR NORMATIVA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Permítese que se acollan a esta modalidade de contrato empresas que levaran a cabo despedimentos obxectivos improcedentes ou despedimentos colectivos até a entrada en vigor da nova lei.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Os incentivos fiscais están condicionados ao mantemento da contratación durante 3 anos, agás despedimento disciplinario procedente, morte, invalidez, </a:t>
            </a:r>
            <a:r>
              <a:rPr lang="gl-ES" sz="1000" dirty="0" err="1" smtClean="0">
                <a:latin typeface="Century Gothic" pitchFamily="34" charset="0"/>
              </a:rPr>
              <a:t>etc</a:t>
            </a:r>
            <a:r>
              <a:rPr lang="gl-ES" sz="1000" dirty="0" smtClean="0">
                <a:latin typeface="Century Gothic" pitchFamily="34" charset="0"/>
              </a:rPr>
              <a:t>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MODIFICACIÓN DO CONTRATO A TEMPO PARCIAL (ARTIGO 12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Os traballadores/as contratados a tempo parcial </a:t>
            </a:r>
            <a:r>
              <a:rPr lang="gl-ES" sz="1000" b="1" u="sng" dirty="0" smtClean="0">
                <a:latin typeface="Century Gothic" pitchFamily="34" charset="0"/>
              </a:rPr>
              <a:t>poderán realizar horas extraordinarias. </a:t>
            </a:r>
          </a:p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	Isto ocasionará que os contratos de traballo a tempo parcial se podan transformar, na práctica en contratos de xornada superior.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NOVA REGULACIÓN CONTRATO A DISTANCIA (ARTIGO 13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Modifícase o contrato de traballo a domicilio e pasa a denominarse “a distancia”, con regulación </a:t>
            </a:r>
            <a:r>
              <a:rPr lang="gl-ES" sz="1000" dirty="0" smtClean="0">
                <a:latin typeface="Century Gothic" pitchFamily="34" charset="0"/>
              </a:rPr>
              <a:t>específica</a:t>
            </a:r>
            <a:r>
              <a:rPr lang="gl-ES" sz="1000" dirty="0" smtClean="0">
                <a:latin typeface="Century Gothic" pitchFamily="34" charset="0"/>
              </a:rPr>
              <a:t>, na que destaca que o centro de traballo preponderante é o domicilio do traballador/a ou outro lugar escollido, alternativamente co centro de traballo da empresa. Non exclúe, por tanto, a obriga de acudir ao centro empresarial. 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gl-ES" sz="1000" dirty="0" smtClean="0">
              <a:latin typeface="Century Gothic" pitchFamily="34" charset="0"/>
            </a:endParaRPr>
          </a:p>
          <a:p>
            <a:pPr algn="just"/>
            <a:endParaRPr lang="gl-ES" sz="1000" dirty="0" smtClean="0">
              <a:latin typeface="Century Gothic" pitchFamily="34" charset="0"/>
            </a:endParaRPr>
          </a:p>
          <a:p>
            <a:pPr algn="just"/>
            <a:endParaRPr lang="gl-ES" sz="1000" dirty="0" smtClean="0">
              <a:latin typeface="Century Gothic" pitchFamily="34" charset="0"/>
            </a:endParaRPr>
          </a:p>
          <a:p>
            <a:pPr algn="just"/>
            <a:endParaRPr lang="gl-ES" sz="1000" dirty="0" smtClean="0">
              <a:latin typeface="Century Gothic" pitchFamily="34" charset="0"/>
            </a:endParaRPr>
          </a:p>
          <a:p>
            <a:pPr algn="just"/>
            <a:endParaRPr lang="gl-ES" sz="1000" dirty="0" smtClean="0">
              <a:latin typeface="Century Gothic" pitchFamily="34" charset="0"/>
            </a:endParaRPr>
          </a:p>
          <a:p>
            <a:pPr algn="just"/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/>
            <a:endParaRPr lang="gl-ES" sz="1000" dirty="0" smtClean="0">
              <a:latin typeface="Century Gothic" pitchFamily="34" charset="0"/>
            </a:endParaRPr>
          </a:p>
          <a:p>
            <a:pPr algn="just"/>
            <a:r>
              <a:rPr lang="gl-ES" sz="1000" b="1" dirty="0" smtClean="0">
                <a:latin typeface="Century Gothic" pitchFamily="34" charset="0"/>
              </a:rPr>
              <a:t>CONTRATO A TEMPO PARCIAL (ARTIGO 12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Os traballadores/as a tempo parcial non podían realizar horas extraordinarias (agás forza maior).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Só existía a posibilidade de realizar horas complementarias, se había pacto expreso en tal sentido e só en caso de contratacións indefinidas. 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CONTRATO A DOMICILIO (ARTIGO 13 ET</a:t>
            </a:r>
            <a:r>
              <a:rPr lang="gl-ES" sz="1000" b="1" dirty="0" smtClean="0">
                <a:latin typeface="Century Gothic" pitchFamily="34" charset="0"/>
              </a:rPr>
              <a:t>). </a:t>
            </a:r>
          </a:p>
          <a:p>
            <a:pPr algn="just">
              <a:buFont typeface="Arial" charset="0"/>
              <a:buChar char="•"/>
            </a:pPr>
            <a:r>
              <a:rPr lang="gl-ES" sz="1000" dirty="0" smtClean="0">
                <a:latin typeface="Century Gothic" pitchFamily="34" charset="0"/>
              </a:rPr>
              <a:t>Unicamente se consideraba centro de traballo o domicilio da operaria/a ou lugar escollido por esta/e, sen obriga de acudir ao centro de traballo da empresa.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4. MODIFICACIÓNS DAS CONDICIÓNS DE TRABALLO 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gl-ES" sz="1400" dirty="0" smtClean="0">
                <a:latin typeface="Century Gothic" pitchFamily="34" charset="0"/>
              </a:rPr>
              <a:t>REFORMA LABORAL 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gl-ES" sz="1400" dirty="0" smtClean="0">
                <a:latin typeface="Century Gothic" pitchFamily="34" charset="0"/>
              </a:rPr>
              <a:t>ANTERIOR NORMATIVA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gl-ES" sz="1000" b="1" dirty="0" smtClean="0">
                <a:latin typeface="Century Gothic" pitchFamily="34" charset="0"/>
              </a:rPr>
              <a:t>MODIFÍCASE O SISTEMA DE CLASIFICACIÓN PROFESIONAL (ARTIGO 22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Elimínanse as categorías profesionais, establecendo unicamente a clasificación por </a:t>
            </a:r>
            <a:r>
              <a:rPr lang="gl-ES" sz="1000" u="sng" dirty="0" smtClean="0">
                <a:latin typeface="Century Gothic" pitchFamily="34" charset="0"/>
              </a:rPr>
              <a:t>grupos profesionais</a:t>
            </a:r>
            <a:r>
              <a:rPr lang="gl-ES" sz="1000" dirty="0" smtClean="0">
                <a:latin typeface="Century Gothic" pitchFamily="34" charset="0"/>
              </a:rPr>
              <a:t>.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Establécese o prazo dun ano para adaptar os convenios en vigor ao novo sistema de clasificación profesional. </a:t>
            </a:r>
          </a:p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	</a:t>
            </a:r>
            <a:r>
              <a:rPr lang="gl-ES" sz="1000" u="sng" dirty="0" smtClean="0">
                <a:latin typeface="Century Gothic" pitchFamily="34" charset="0"/>
              </a:rPr>
              <a:t>Tal previsión procura facilitar as modificacións funcionais.</a:t>
            </a:r>
          </a:p>
          <a:p>
            <a:pPr algn="just">
              <a:buFont typeface="Arial" charset="0"/>
              <a:buChar char="•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MODIFÍCASE A DISTRIBUCIÓN DA XORNADA LABORAL (ARTIGO 34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Aínda que non exista pacto entre empresa e traballador/a nin regulación en convenio, a empresa poderá distribuír de xeito irregular, ao longo do ano o 5% da xornada de traballo.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MODIFICACIÓN DA MOBILIDADE FUNCIONAL (ARTIGO 39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Elimínase a referencia á pertenza ao grupo profesional e á equivalencia entre categorías. </a:t>
            </a: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gl-ES" sz="1000" b="1" dirty="0" smtClean="0">
                <a:latin typeface="Century Gothic" pitchFamily="34" charset="0"/>
              </a:rPr>
              <a:t>CLASIFICACIÓN PROFESIONAL (ARTIGO 22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Existía a clasificación por grupos profesionais, que agrupaban </a:t>
            </a:r>
            <a:r>
              <a:rPr lang="gl-ES" sz="1000" dirty="0" err="1" smtClean="0">
                <a:latin typeface="Century Gothic" pitchFamily="34" charset="0"/>
              </a:rPr>
              <a:t>unitariamente</a:t>
            </a:r>
            <a:r>
              <a:rPr lang="gl-ES" sz="1000" dirty="0" smtClean="0">
                <a:latin typeface="Century Gothic" pitchFamily="34" charset="0"/>
              </a:rPr>
              <a:t> diversas aptitudes, titulacións, cualificacións. E tamén as categorías profesionais, é dicir, diferentes funcións ou especialidades, integrantes dun mesmo grupo, equivalentes entre si. </a:t>
            </a: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DISTRIBUCIÓN DA XORNADA LABORAL (ARTIGO 34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Só se podía establecer unha distribución irregular da xornada se había pacto expreso entre empresa e traballador/a ou se se regulaba en convenio colectivo. </a:t>
            </a: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MOBILIDADE FUNCIONAL (ARTIGO 39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Os criterios básicos da mobilidade funcional eran a titulación profesional ou académica e a pertenza ao grupo profesional. A falta de definición de grupo, podía facerse entre categorías equivalentes.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4. MODIFICACIÓN DAS CONDICIÓNS DE TRABALLO 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 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mobilidade funcional descendente ou ascendente esixe a existencia de razóns técnicas ou organizativas xustificativas e será polo tempo imprescindíbel. </a:t>
            </a:r>
          </a:p>
          <a:p>
            <a:pPr algn="just">
              <a:buFontTx/>
              <a:buChar char="-"/>
            </a:pPr>
            <a:r>
              <a:rPr lang="gl-ES" sz="1000" b="1" dirty="0" smtClean="0">
                <a:latin typeface="Century Gothic" pitchFamily="34" charset="0"/>
              </a:rPr>
              <a:t>Elimínase</a:t>
            </a:r>
            <a:r>
              <a:rPr lang="gl-ES" sz="1000" dirty="0" smtClean="0">
                <a:latin typeface="Century Gothic" pitchFamily="34" charset="0"/>
              </a:rPr>
              <a:t> </a:t>
            </a:r>
            <a:r>
              <a:rPr lang="gl-ES" sz="1000" b="1" dirty="0" smtClean="0">
                <a:latin typeface="Century Gothic" pitchFamily="34" charset="0"/>
              </a:rPr>
              <a:t>á referencia ás necesidades perentorias ou imprevisíbeis para a mobilidade descendente, facilitándoas, por tanto.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Elimínase a referencia á prohibición de mobilidade con menoscabo da formación e promoción profesional do traballador/a; polo que, na práctica, se poderán levar a cabo aínda que a mobilidade atente contra tal dereito.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</a:t>
            </a:r>
            <a:r>
              <a:rPr lang="gl-ES" sz="1000" dirty="0" smtClean="0">
                <a:latin typeface="Century Gothic" pitchFamily="34" charset="0"/>
              </a:rPr>
              <a:t>mobilidade funcional ascendente durante máis de 6 meses nun ano ou 8 meses en dous anos, </a:t>
            </a:r>
            <a:r>
              <a:rPr lang="gl-ES" sz="1000" dirty="0" smtClean="0">
                <a:latin typeface="Century Gothic" pitchFamily="34" charset="0"/>
              </a:rPr>
              <a:t>posibilita </a:t>
            </a:r>
            <a:r>
              <a:rPr lang="gl-ES" sz="1000" dirty="0" smtClean="0">
                <a:latin typeface="Century Gothic" pitchFamily="34" charset="0"/>
              </a:rPr>
              <a:t>a reclamación do ascenso de </a:t>
            </a:r>
            <a:r>
              <a:rPr lang="gl-ES" sz="1000" dirty="0" smtClean="0">
                <a:latin typeface="Century Gothic" pitchFamily="34" charset="0"/>
              </a:rPr>
              <a:t>categoría, só se é </a:t>
            </a:r>
            <a:r>
              <a:rPr lang="gl-ES" sz="1000" u="sng" dirty="0" smtClean="0">
                <a:latin typeface="Century Gothic" pitchFamily="34" charset="0"/>
              </a:rPr>
              <a:t>encomendada</a:t>
            </a:r>
            <a:r>
              <a:rPr lang="gl-ES" sz="1000" dirty="0" smtClean="0">
                <a:latin typeface="Century Gothic" pitchFamily="34" charset="0"/>
              </a:rPr>
              <a:t>, tal mobilidade, pola empresa.</a:t>
            </a: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MODIFICACIÓN DA MOBILIDADE XEOGRÁFICA (ARTIGO 40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É posíbel efectuar un traslado (cambio de residencia) por razóns económicas, técnicas, organizativas ou de produción que o xustifiquen.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Considéranse ditas causas as que estean relacionadas coa </a:t>
            </a:r>
            <a:r>
              <a:rPr lang="gl-ES" sz="1000" dirty="0" err="1" smtClean="0">
                <a:latin typeface="Century Gothic" pitchFamily="34" charset="0"/>
              </a:rPr>
              <a:t>competitividade</a:t>
            </a:r>
            <a:r>
              <a:rPr lang="gl-ES" sz="1000" dirty="0" smtClean="0">
                <a:latin typeface="Century Gothic" pitchFamily="34" charset="0"/>
              </a:rPr>
              <a:t>, produtividade, organización técnica ou do traballo na empresa e as contratacións relacionadas coa actividade empresarial. </a:t>
            </a:r>
          </a:p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	É dicir, </a:t>
            </a:r>
            <a:r>
              <a:rPr lang="gl-ES" sz="1000" u="sng" dirty="0" smtClean="0">
                <a:latin typeface="Century Gothic" pitchFamily="34" charset="0"/>
              </a:rPr>
              <a:t>suprímese a necesidade de que contribúan a mellorar a situación da empresa ou favorecer a súa posición competitiva</a:t>
            </a:r>
            <a:r>
              <a:rPr lang="gl-ES" sz="1000" dirty="0" smtClean="0">
                <a:latin typeface="Century Gothic" pitchFamily="34" charset="0"/>
              </a:rPr>
              <a:t>.</a:t>
            </a:r>
            <a:endParaRPr lang="gl-ES" sz="1000" b="1" dirty="0" smtClean="0">
              <a:latin typeface="Century Gothic" pitchFamily="34" charset="0"/>
            </a:endParaRPr>
          </a:p>
          <a:p>
            <a:pPr>
              <a:buNone/>
            </a:pPr>
            <a:endParaRPr lang="gl-ES" sz="1000" b="1" dirty="0" smtClean="0">
              <a:latin typeface="Century Gothic" pitchFamily="34" charset="0"/>
            </a:endParaRPr>
          </a:p>
          <a:p>
            <a:pPr>
              <a:buFont typeface="Arial" charset="0"/>
              <a:buChar char="•"/>
            </a:pPr>
            <a:endParaRPr lang="gl-ES" sz="1000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mobilidade funcional fóra do grupo profesional ou categorías equivalentes só era posíbel se había razóns técnicas ou organizativas xustificativas e polo tempo imprescindíbel.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mobilidade funcional </a:t>
            </a:r>
            <a:r>
              <a:rPr lang="gl-ES" sz="1000" b="1" dirty="0" smtClean="0">
                <a:latin typeface="Century Gothic" pitchFamily="34" charset="0"/>
              </a:rPr>
              <a:t>descendente</a:t>
            </a:r>
            <a:r>
              <a:rPr lang="gl-ES" sz="1000" dirty="0" smtClean="0">
                <a:latin typeface="Century Gothic" pitchFamily="34" charset="0"/>
              </a:rPr>
              <a:t>, ademais esixía a existencia de </a:t>
            </a:r>
            <a:r>
              <a:rPr lang="gl-ES" sz="1000" b="1" dirty="0" smtClean="0">
                <a:latin typeface="Century Gothic" pitchFamily="34" charset="0"/>
              </a:rPr>
              <a:t>necesidades perentorias ou imprevisíbeis </a:t>
            </a:r>
            <a:r>
              <a:rPr lang="gl-ES" sz="1000" dirty="0" smtClean="0">
                <a:latin typeface="Century Gothic" pitchFamily="34" charset="0"/>
              </a:rPr>
              <a:t>da actividade produtiva. 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mobilidade funcional ascendente durante máis de 6 meses nun ano ou 8 meses en dous anos, posibilitaba a reclamación do ascenso de categoría, cando o traballador/a realizase ditas funcións por ordes expresas da empresa, pola propia organización da actividade ou polo traballador/a, coa intención de procurar un beneficio para a empresa.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MOBILIDADE XEOGRÁFICA (ARTIGO 40 ET). </a:t>
            </a:r>
          </a:p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-  	Era posíbel efectuar un traslado por razóns económicas, técnicas, organizativas ou de produción que o xustificasen ou ben contratacións referidas á actividade empresarial. </a:t>
            </a:r>
          </a:p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- 	Entendíase que concorrían ditas causas cando a adopción da medida contribuíse a mellorar a situación da empresa coa máis adecuada organización dos recursos que favorecese posición competitiva no mercado ou mellor resposta ás esixencias da demanda.</a:t>
            </a: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4. MODIFICACIÓN DAS CONDICIÓNS DE TRABALLO 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Elimínase a intervención da Autoridade laboral e a posibilidade de paralización temporal do traslado en atención ás consecuencias económicas ou sociais da orde de traslado.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Introdúcese a posibilidade de establecer ordes de prioridade na permanencia, por convenio colectivo ou acordo acadado durante período de consultas a favor de traballadores/as con cargas familiares, maiores de determinada idade ou persoas con discapacidade. 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Mantense o dereito á extinción do contrato coa indemnización de 20 días de salario por ano de servizo, co límite de 12 mensualidades.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MODIFICACIÓN DO RÉXIME DE MODIFICACIÓN SUBSTANCIAL DAS CONDICIÓNS DE TRABALLO (ARTIGO 41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Materias modificábeis: xornada, horario e distribución do tempo de traballo, réxime traballo a quendas, sistema de remuneración e </a:t>
            </a:r>
            <a:r>
              <a:rPr lang="gl-ES" sz="1000" b="1" dirty="0" smtClean="0">
                <a:latin typeface="Century Gothic" pitchFamily="34" charset="0"/>
              </a:rPr>
              <a:t>contía salarial, </a:t>
            </a:r>
            <a:r>
              <a:rPr lang="gl-ES" sz="1000" dirty="0" smtClean="0">
                <a:latin typeface="Century Gothic" pitchFamily="34" charset="0"/>
              </a:rPr>
              <a:t>sistema de traballo e rendemento, funcións.</a:t>
            </a:r>
          </a:p>
          <a:p>
            <a:pPr algn="just">
              <a:buFontTx/>
              <a:buChar char="-"/>
            </a:pPr>
            <a:endParaRPr lang="gl-ES" sz="1000" b="1" dirty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En materia de traslados colectivos, prevíase que a Autoridade laboral puidese ordenar a ampliación do prazo de incorporación dos traballadores/as ao novo destino e, por tanto, paralización da efectividade do traslado por un período máximo de 6 meses, en atención ás consecuencias económicas ou sociais.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MODIFICACIÓN DAS CONDICIÓNS DE TRABALLO (ARTIGO 41 ET): </a:t>
            </a:r>
          </a:p>
          <a:p>
            <a:pPr algn="just">
              <a:buFont typeface="Arial" charset="0"/>
              <a:buChar char="•"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Materias modificábeis: xornada, horario e distribución do tempo de traballo, réxime de traballo a quendas, sistema de remuneración, sistema de traballo e rendemento, funcións.</a:t>
            </a:r>
          </a:p>
          <a:p>
            <a:pPr algn="just">
              <a:buFontTx/>
              <a:buChar char="-"/>
            </a:pP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4. MODIFICACIÓN DAS CONDICIÓNS DE TRABALLO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Causas: económicas, técnicas, organizativas ou de produción.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Considéranse causas da modificación as relacionadas coa </a:t>
            </a:r>
            <a:r>
              <a:rPr lang="gl-ES" sz="1000" dirty="0" err="1" smtClean="0">
                <a:latin typeface="Century Gothic" pitchFamily="34" charset="0"/>
              </a:rPr>
              <a:t>competitividade</a:t>
            </a:r>
            <a:r>
              <a:rPr lang="gl-ES" sz="1000" dirty="0" smtClean="0">
                <a:latin typeface="Century Gothic" pitchFamily="34" charset="0"/>
              </a:rPr>
              <a:t>, produtividade ou organización técnica ou do traballo na empresa.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Elimínase a necesidade de xustificar a contribución ao </a:t>
            </a:r>
            <a:r>
              <a:rPr lang="gl-ES" sz="1000" dirty="0" err="1" smtClean="0">
                <a:latin typeface="Century Gothic" pitchFamily="34" charset="0"/>
              </a:rPr>
              <a:t>favorecemento</a:t>
            </a:r>
            <a:r>
              <a:rPr lang="gl-ES" sz="1000" dirty="0" smtClean="0">
                <a:latin typeface="Century Gothic" pitchFamily="34" charset="0"/>
              </a:rPr>
              <a:t> da posición competitiva no mercado.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As modificacións son individuais se afectan a un número de traballadores/as inferior ao fixado para as colectivas.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As modificacións  </a:t>
            </a:r>
            <a:r>
              <a:rPr lang="gl-ES" sz="1000" b="1" dirty="0" smtClean="0">
                <a:latin typeface="Century Gothic" pitchFamily="34" charset="0"/>
              </a:rPr>
              <a:t>serán de carácter colectivo se superan límites numéricos fixados </a:t>
            </a:r>
            <a:r>
              <a:rPr lang="gl-ES" sz="1000" dirty="0" smtClean="0">
                <a:latin typeface="Century Gothic" pitchFamily="34" charset="0"/>
              </a:rPr>
              <a:t>(empresas de menos de 100 traballadores: 10; empresas de 100 a 300 traballadores/as: 10%; empresas de máis de 300 traballadores/as: 30). </a:t>
            </a:r>
          </a:p>
          <a:p>
            <a:pPr algn="just">
              <a:buNone/>
            </a:pPr>
            <a:r>
              <a:rPr lang="gl-ES" sz="100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</a:p>
          <a:p>
            <a:pPr algn="just">
              <a:buFontTx/>
              <a:buChar char="-"/>
            </a:pPr>
            <a:endParaRPr lang="gl-ES" sz="1000" u="sng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u="sng" dirty="0" smtClean="0">
                <a:latin typeface="Century Gothic" pitchFamily="34" charset="0"/>
              </a:rPr>
              <a:t>O prazo de </a:t>
            </a:r>
            <a:r>
              <a:rPr lang="gl-ES" sz="1000" u="sng" dirty="0" err="1" smtClean="0">
                <a:latin typeface="Century Gothic" pitchFamily="34" charset="0"/>
              </a:rPr>
              <a:t>preaviso</a:t>
            </a:r>
            <a:r>
              <a:rPr lang="gl-ES" sz="1000" u="sng" dirty="0" smtClean="0">
                <a:latin typeface="Century Gothic" pitchFamily="34" charset="0"/>
              </a:rPr>
              <a:t> da modificación individual</a:t>
            </a:r>
            <a:r>
              <a:rPr lang="gl-ES" sz="1000" dirty="0" smtClean="0">
                <a:latin typeface="Century Gothic" pitchFamily="34" charset="0"/>
              </a:rPr>
              <a:t> </a:t>
            </a:r>
            <a:r>
              <a:rPr lang="gl-ES" sz="1000" b="1" dirty="0" smtClean="0">
                <a:latin typeface="Century Gothic" pitchFamily="34" charset="0"/>
              </a:rPr>
              <a:t>redúcese a 15 días</a:t>
            </a:r>
            <a:r>
              <a:rPr lang="gl-ES" sz="1000" dirty="0" smtClean="0">
                <a:latin typeface="Century Gothic" pitchFamily="34" charset="0"/>
              </a:rPr>
              <a:t>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Causas: económicas, técnicas, organizativas ou de produción.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Entendíase que concorrían cando se contribuíse a evitar evolución negativa, a mellorar a situación e perspectivas a medio da adecuada organización dos recursos que favoreza posición competitiva no mercado ou mellor resposta ás esixencias da demanda.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As modificacións eran individuais cando afectaban a condicións gozadas a título individual.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As modificacións eran colectivas cando as condicións modificadas viñan reguladas en pacto ou convenio colectivo ou por decisión empresarial de efectos colectivos. Ou cando, tratándose de condicións relativas ao horario e funcións, afectaban a un número de traballadores/as superior ao límite establecido (empresas de menos de 100 traballadores: 10; empresas de 100 a 300 traballadores/as: 10%; empresas de máis de 300 traballadores/as: 30).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modificación individual debía ser notificada ao traballador/a e representantes legais cunha antelación de 30 días á efectividade.</a:t>
            </a: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4. MODIFICACIÓN DAS CONDICIÓNS DE TRABALLO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Mantense que, perante unha modificación xustificada (ou non impugnada) o traballador/a poderá, se resultase prexudicado pola mesma, extinguir o seu contrato cunha indemnización de 20 días de salario por ano de servizo, co límite de 9 meses. 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Por outra banda, o </a:t>
            </a:r>
            <a:r>
              <a:rPr lang="gl-ES" sz="1000" dirty="0" smtClean="0">
                <a:latin typeface="Century Gothic" pitchFamily="34" charset="0"/>
              </a:rPr>
              <a:t>traballador/a poderá extinguir o seu contrato (coa indemnización correspondente ao despedimento </a:t>
            </a:r>
            <a:r>
              <a:rPr lang="gl-ES" sz="1000" dirty="0" smtClean="0">
                <a:latin typeface="Century Gothic" pitchFamily="34" charset="0"/>
              </a:rPr>
              <a:t>improcedente) </a:t>
            </a:r>
            <a:r>
              <a:rPr lang="gl-ES" sz="1000" dirty="0" smtClean="0">
                <a:latin typeface="Century Gothic" pitchFamily="34" charset="0"/>
              </a:rPr>
              <a:t>se a modificación substancial das condicións de traballo se leva a cabo sen respectar o previsto no artigo 41 ET e redunda en menoscabo da súa dignidade. </a:t>
            </a:r>
          </a:p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	Elimínase, por tanto, a referencia ao menoscabo á formación profesional do traballador/a. (artigo 50.1,a) ET)</a:t>
            </a: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No </a:t>
            </a:r>
            <a:r>
              <a:rPr lang="gl-ES" sz="1000" dirty="0" smtClean="0">
                <a:latin typeface="Century Gothic" pitchFamily="34" charset="0"/>
              </a:rPr>
              <a:t>caso de modificacións de carácter colectivo, finalizado o período de consultas (15 días) sen acordo, a empresa notificará individualmente a súa decisión, que terá efectos no prazo de </a:t>
            </a:r>
            <a:r>
              <a:rPr lang="gl-ES" sz="1000" u="sng" dirty="0" smtClean="0">
                <a:latin typeface="Century Gothic" pitchFamily="34" charset="0"/>
              </a:rPr>
              <a:t>7 días seguintes á notificación.</a:t>
            </a:r>
          </a:p>
          <a:p>
            <a:pPr algn="just">
              <a:buFontTx/>
              <a:buChar char="-"/>
            </a:pPr>
            <a:endParaRPr lang="gl-ES" sz="1000" u="sng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Se a modificación é de condicións reguladas en Convenio estatutario, deberá seguirse o procedemento establecido no artigo 82.3 ET.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Prevíase que</a:t>
            </a:r>
            <a:r>
              <a:rPr lang="gl-ES" sz="1000" dirty="0" smtClean="0">
                <a:latin typeface="Century Gothic" pitchFamily="34" charset="0"/>
              </a:rPr>
              <a:t>, perante unha modificación xustificada (ou non impugnada) o traballador/a poderá, se resultase prexudicado pola mesma, extinguir o seu contrato cunha indemnización de 20 días de salario por ano de servizo, co límite de 9 meses.  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Prevíase a posibilidade de extinción do contrato (coa indemnización correspondente ao despedimento improcedente) se a modificación substancial das condicións de traballo redundaba en prexuízo da formación profesional do traballador/a ou en menoscabo da súa dignidade (artigo 50.1, a) ET). </a:t>
            </a:r>
          </a:p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	 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 prazo de </a:t>
            </a:r>
            <a:r>
              <a:rPr lang="gl-ES" sz="1000" dirty="0" err="1" smtClean="0">
                <a:latin typeface="Century Gothic" pitchFamily="34" charset="0"/>
              </a:rPr>
              <a:t>preaviso</a:t>
            </a:r>
            <a:r>
              <a:rPr lang="gl-ES" sz="1000" dirty="0" smtClean="0">
                <a:latin typeface="Century Gothic" pitchFamily="34" charset="0"/>
              </a:rPr>
              <a:t> nas </a:t>
            </a:r>
            <a:r>
              <a:rPr lang="gl-ES" sz="1000" dirty="0" err="1" smtClean="0">
                <a:latin typeface="Century Gothic" pitchFamily="34" charset="0"/>
              </a:rPr>
              <a:t>modifiacións</a:t>
            </a:r>
            <a:r>
              <a:rPr lang="gl-ES" sz="1000" dirty="0" smtClean="0">
                <a:latin typeface="Century Gothic" pitchFamily="34" charset="0"/>
              </a:rPr>
              <a:t> de carácter colectivo era de 30 días, desde a finalización do período de consultas. </a:t>
            </a:r>
          </a:p>
          <a:p>
            <a:pPr>
              <a:buFontTx/>
              <a:buChar char="-"/>
            </a:pP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4. MODIFICACIÓN DAS CONDICIÓNS DE TRABALLO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gl-ES" sz="1000" dirty="0" smtClean="0">
                <a:latin typeface="Century Gothic" pitchFamily="34" charset="0"/>
              </a:rPr>
              <a:t> </a:t>
            </a:r>
            <a:r>
              <a:rPr lang="gl-ES" sz="1000" b="1" dirty="0" smtClean="0">
                <a:latin typeface="Century Gothic" pitchFamily="34" charset="0"/>
              </a:rPr>
              <a:t>MODIFICACIÓN DA NEGOCIACIÓN COLECTIVA ( ARTIGO 82.3 ET) </a:t>
            </a:r>
          </a:p>
          <a:p>
            <a:pPr algn="just">
              <a:buFont typeface="Arial" charset="0"/>
              <a:buChar char="•"/>
            </a:pPr>
            <a:r>
              <a:rPr lang="gl-ES" sz="1000" dirty="0" err="1" smtClean="0">
                <a:latin typeface="Century Gothic" pitchFamily="34" charset="0"/>
              </a:rPr>
              <a:t>Prevese</a:t>
            </a:r>
            <a:r>
              <a:rPr lang="gl-ES" sz="1000" dirty="0" smtClean="0">
                <a:latin typeface="Century Gothic" pitchFamily="34" charset="0"/>
              </a:rPr>
              <a:t> a posibilidade de </a:t>
            </a:r>
            <a:r>
              <a:rPr lang="gl-ES" sz="1000" dirty="0" err="1" smtClean="0">
                <a:latin typeface="Century Gothic" pitchFamily="34" charset="0"/>
              </a:rPr>
              <a:t>inaplicar</a:t>
            </a:r>
            <a:r>
              <a:rPr lang="gl-ES" sz="1000" dirty="0" smtClean="0">
                <a:latin typeface="Century Gothic" pitchFamily="34" charset="0"/>
              </a:rPr>
              <a:t>, por acordo entre empresa e representantes dos traballadores lexitimados para negociar un convenio (artigo 87.1 ET) </a:t>
            </a:r>
            <a:r>
              <a:rPr lang="gl-ES" sz="1000" u="sng" dirty="0" smtClean="0">
                <a:latin typeface="Century Gothic" pitchFamily="34" charset="0"/>
              </a:rPr>
              <a:t>as condicións de traballo previstas en convenio colectivo, de sector ou empresa. </a:t>
            </a:r>
          </a:p>
          <a:p>
            <a:pPr algn="just">
              <a:buFont typeface="Arial" charset="0"/>
              <a:buChar char="•"/>
            </a:pPr>
            <a:r>
              <a:rPr lang="gl-ES" sz="1000" dirty="0" smtClean="0">
                <a:latin typeface="Century Gothic" pitchFamily="34" charset="0"/>
              </a:rPr>
              <a:t>Materias: xornada, horario e distribución do tempo de traballo, réxime de traballo a quendas, sistema de remuneración e contía salarial, sistema de traballo e rendemento, funcións, melloras voluntarias da Seguranza social. </a:t>
            </a:r>
          </a:p>
          <a:p>
            <a:pPr algn="just">
              <a:buNone/>
            </a:pPr>
            <a:r>
              <a:rPr lang="gl-ES" sz="1000" b="1" dirty="0" smtClean="0">
                <a:latin typeface="Century Gothic" pitchFamily="34" charset="0"/>
              </a:rPr>
              <a:t> 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Causas económicas motivadoras: resultados desprende situación económica negativa, en casos como existencia de perdas actuais ou previstas, </a:t>
            </a:r>
            <a:r>
              <a:rPr lang="gl-ES" sz="1000" u="sng" dirty="0" smtClean="0">
                <a:latin typeface="Century Gothic" pitchFamily="34" charset="0"/>
              </a:rPr>
              <a:t>diminución persistente nivel de ingresos ou vendas</a:t>
            </a:r>
            <a:r>
              <a:rPr lang="gl-ES" sz="1000" dirty="0" smtClean="0">
                <a:latin typeface="Century Gothic" pitchFamily="34" charset="0"/>
              </a:rPr>
              <a:t>. </a:t>
            </a:r>
            <a:r>
              <a:rPr lang="gl-ES" sz="1000" u="sng" dirty="0" smtClean="0">
                <a:latin typeface="Century Gothic" pitchFamily="34" charset="0"/>
              </a:rPr>
              <a:t>Será persistente se se produce durante 2 trimestres consecutivos.</a:t>
            </a:r>
            <a:r>
              <a:rPr lang="gl-ES" sz="1000" dirty="0" smtClean="0">
                <a:latin typeface="Century Gothic" pitchFamily="34" charset="0"/>
              </a:rPr>
              <a:t>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algn="just"/>
            <a:r>
              <a:rPr lang="gl-ES" sz="1000" dirty="0" smtClean="0">
                <a:latin typeface="Century Gothic" pitchFamily="34" charset="0"/>
              </a:rPr>
              <a:t> </a:t>
            </a:r>
            <a:r>
              <a:rPr lang="gl-ES" sz="1000" b="1" dirty="0" smtClean="0">
                <a:latin typeface="Century Gothic" pitchFamily="34" charset="0"/>
              </a:rPr>
              <a:t>NEGOCIACIÓN COLECTIVA (ARTIGO 82.3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Prevíase a posibilidade de </a:t>
            </a:r>
            <a:r>
              <a:rPr lang="gl-ES" sz="1000" dirty="0" err="1" smtClean="0">
                <a:latin typeface="Century Gothic" pitchFamily="34" charset="0"/>
              </a:rPr>
              <a:t>inaplicar</a:t>
            </a:r>
            <a:r>
              <a:rPr lang="gl-ES" sz="1000" dirty="0" smtClean="0">
                <a:latin typeface="Century Gothic" pitchFamily="34" charset="0"/>
              </a:rPr>
              <a:t> o </a:t>
            </a:r>
            <a:r>
              <a:rPr lang="gl-ES" sz="1000" u="sng" dirty="0" smtClean="0">
                <a:latin typeface="Century Gothic" pitchFamily="34" charset="0"/>
              </a:rPr>
              <a:t>réxime salarial </a:t>
            </a:r>
            <a:r>
              <a:rPr lang="gl-ES" sz="1000" dirty="0" smtClean="0">
                <a:latin typeface="Century Gothic" pitchFamily="34" charset="0"/>
              </a:rPr>
              <a:t>previsto en convenio colectivo, por acordo entre empresa e representantes dos traballadores/as.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Supostos: cando a empresa tivese unha diminución persistente do nivel de ingresos ou cando a situación ou perspectivas económicas se puidesen ver afectadas negativamente, afectando ás posibilidades do emprego na empresa.</a:t>
            </a:r>
          </a:p>
          <a:p>
            <a:pPr algn="just">
              <a:buFontTx/>
              <a:buChar char="-"/>
            </a:pP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4. MODIFICACIÓN DAS CONDICIÓNS DE TRABALLO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Causas técnicas: cambios</a:t>
            </a:r>
            <a:r>
              <a:rPr lang="gl-ES" sz="1000" dirty="0" smtClean="0">
                <a:latin typeface="Century Gothic" pitchFamily="34" charset="0"/>
              </a:rPr>
              <a:t>, entre outros, nos medios ou instrumentos de produción.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Causas organizativas: cambios, entre outros, nos sistemas e métodos de traballo do persoal ou modo de organizar a produción.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Causas produtivas: cambios, entre outros, na demanda de produtos ou servizos que a empresa pretende colocar no mercado. </a:t>
            </a: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Se non remata con acordo, </a:t>
            </a:r>
            <a:r>
              <a:rPr lang="gl-ES" sz="1000" dirty="0" smtClean="0">
                <a:latin typeface="Century Gothic" pitchFamily="34" charset="0"/>
              </a:rPr>
              <a:t>calquera das partes poderá someter á cuestión á comisión paritaria do convenio. Se esta non se pronuncia, poderá </a:t>
            </a:r>
            <a:r>
              <a:rPr lang="gl-ES" sz="1000" dirty="0" smtClean="0">
                <a:latin typeface="Century Gothic" pitchFamily="34" charset="0"/>
              </a:rPr>
              <a:t>recorrerse aos procedementos para solución de discrepancias, que se deberán determinar en convenio colectivo. Se ditos procedementos non </a:t>
            </a:r>
            <a:r>
              <a:rPr lang="gl-ES" sz="1000" dirty="0" err="1" smtClean="0">
                <a:latin typeface="Century Gothic" pitchFamily="34" charset="0"/>
              </a:rPr>
              <a:t>solventaron</a:t>
            </a:r>
            <a:r>
              <a:rPr lang="gl-ES" sz="1000" dirty="0" smtClean="0">
                <a:latin typeface="Century Gothic" pitchFamily="34" charset="0"/>
              </a:rPr>
              <a:t> o conflito ou non </a:t>
            </a:r>
            <a:r>
              <a:rPr lang="gl-ES" sz="1000" dirty="0" smtClean="0">
                <a:latin typeface="Century Gothic" pitchFamily="34" charset="0"/>
              </a:rPr>
              <a:t>os hai </a:t>
            </a:r>
            <a:r>
              <a:rPr lang="gl-ES" sz="1000" dirty="0" smtClean="0">
                <a:latin typeface="Century Gothic" pitchFamily="34" charset="0"/>
              </a:rPr>
              <a:t>calquera das partes poderá someter a cuestión </a:t>
            </a:r>
            <a:r>
              <a:rPr lang="gl-ES" sz="1000" dirty="0" smtClean="0">
                <a:latin typeface="Century Gothic" pitchFamily="34" charset="0"/>
              </a:rPr>
              <a:t>á Comisión consultiva estatal ou da comunidade autónoma, para </a:t>
            </a:r>
            <a:r>
              <a:rPr lang="gl-ES" sz="1000" dirty="0" smtClean="0">
                <a:latin typeface="Century Gothic" pitchFamily="34" charset="0"/>
              </a:rPr>
              <a:t>que se pronuncie. </a:t>
            </a:r>
            <a:r>
              <a:rPr lang="gl-ES" sz="1000" dirty="0" smtClean="0">
                <a:latin typeface="Century Gothic" pitchFamily="34" charset="0"/>
              </a:rPr>
              <a:t>A decisión deste órgano poderá ser ditada no seu seo ou por un árbitro e terá a eficacia dos acordos acadados en período de consultas, sendo </a:t>
            </a:r>
            <a:r>
              <a:rPr lang="gl-ES" sz="1000" dirty="0" smtClean="0">
                <a:latin typeface="Century Gothic" pitchFamily="34" charset="0"/>
              </a:rPr>
              <a:t>impugnábel </a:t>
            </a:r>
            <a:r>
              <a:rPr lang="gl-ES" sz="1000" dirty="0" smtClean="0">
                <a:latin typeface="Century Gothic" pitchFamily="34" charset="0"/>
              </a:rPr>
              <a:t>unicamente polo procedemento e causas previstos no artigo </a:t>
            </a:r>
            <a:r>
              <a:rPr lang="gl-ES" sz="1000" dirty="0" smtClean="0">
                <a:latin typeface="Century Gothic" pitchFamily="34" charset="0"/>
              </a:rPr>
              <a:t>91 ET</a:t>
            </a:r>
            <a:r>
              <a:rPr lang="gl-ES" sz="1000" dirty="0" smtClean="0">
                <a:latin typeface="Century Gothic" pitchFamily="34" charset="0"/>
              </a:rPr>
              <a:t>.</a:t>
            </a:r>
          </a:p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	É dicir, imponse unha arbitraxe obrigatoria.</a:t>
            </a:r>
            <a:endParaRPr lang="gl-ES" sz="10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Establecíase a posibilidade de pactar en convenio colectivo o sometemento da cuestión a procedementos de solución extraxudicial de conflitos, incluída a arbitraxe, pero non era obrigatorio. 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4. MODIFICACIÓN DAS CONDICIÓNS DE TRABALLO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MODIFICACIÓN DA SUSPENSIÓN DO CONTRATO DE TRABALLO (ARTIGO 47 ET)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Causas: económicas, técnicas, organizativas ou de produción. Non se establecen máis requisitos.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</a:t>
            </a:r>
            <a:r>
              <a:rPr lang="gl-ES" sz="1000" b="1" dirty="0" smtClean="0">
                <a:latin typeface="Century Gothic" pitchFamily="34" charset="0"/>
              </a:rPr>
              <a:t>suspensión acórdaa o empresario, sen autorización administrativa. </a:t>
            </a:r>
          </a:p>
          <a:p>
            <a:pPr algn="just">
              <a:buFontTx/>
              <a:buChar char="-"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Iníciase o procedemento mediante </a:t>
            </a:r>
            <a:r>
              <a:rPr lang="gl-ES" sz="1000" u="sng" dirty="0" smtClean="0">
                <a:latin typeface="Century Gothic" pitchFamily="34" charset="0"/>
              </a:rPr>
              <a:t>comunicación</a:t>
            </a:r>
            <a:r>
              <a:rPr lang="gl-ES" sz="1000" dirty="0" smtClean="0">
                <a:latin typeface="Century Gothic" pitchFamily="34" charset="0"/>
              </a:rPr>
              <a:t> á autoridade laboral e simultánea apertura de </a:t>
            </a:r>
            <a:r>
              <a:rPr lang="gl-ES" sz="1000" u="sng" dirty="0" smtClean="0">
                <a:latin typeface="Century Gothic" pitchFamily="34" charset="0"/>
              </a:rPr>
              <a:t>período de consultas dun máximo de 15 días de duración</a:t>
            </a:r>
            <a:r>
              <a:rPr lang="gl-ES" sz="1000" dirty="0" smtClean="0">
                <a:latin typeface="Century Gothic" pitchFamily="34" charset="0"/>
              </a:rPr>
              <a:t>. 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autoridade laboral informa á entidade xestora da prestación por desemprego e </a:t>
            </a:r>
            <a:r>
              <a:rPr lang="gl-ES" sz="1000" dirty="0" err="1" smtClean="0">
                <a:latin typeface="Century Gothic" pitchFamily="34" charset="0"/>
              </a:rPr>
              <a:t>recaba</a:t>
            </a:r>
            <a:r>
              <a:rPr lang="gl-ES" sz="1000" dirty="0" smtClean="0">
                <a:latin typeface="Century Gothic" pitchFamily="34" charset="0"/>
              </a:rPr>
              <a:t> informe precepto da ITSS sobre os extremos da comunicación e sobre o desenvolvemento do período de consultas.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Se finaliza con acordo, poderá ser impugnado pola entidade xestora das prestacións desemprego cando considere que o aquel teña por obxecto obtención fraudulenta do desemprego, por inexistencia causa motivadora da suspensión. </a:t>
            </a:r>
            <a:endParaRPr lang="gl-ES" sz="1000" dirty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algn="just"/>
            <a:r>
              <a:rPr lang="gl-ES" sz="1000" b="1" dirty="0" smtClean="0">
                <a:latin typeface="Century Gothic" pitchFamily="34" charset="0"/>
              </a:rPr>
              <a:t>SUSPENSIÓN DO CONTRATO DE TRABALLO (ARTIGO 47 ET). </a:t>
            </a: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Causas: económicas, técnicas, organizativas ou de produción. A medida debía ser necesaria para superar unha situación conxuntural da actividade empresarial.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Cabía suspensión do contrato </a:t>
            </a:r>
            <a:r>
              <a:rPr lang="gl-ES" sz="1000" u="sng" dirty="0" smtClean="0">
                <a:latin typeface="Century Gothic" pitchFamily="34" charset="0"/>
              </a:rPr>
              <a:t>a iniciativa do empresario</a:t>
            </a:r>
            <a:r>
              <a:rPr lang="gl-ES" sz="1000" dirty="0" smtClean="0">
                <a:latin typeface="Century Gothic" pitchFamily="34" charset="0"/>
              </a:rPr>
              <a:t>, mediante o procedemento previsto para os despedimentos colectivos. </a:t>
            </a:r>
            <a:r>
              <a:rPr lang="gl-ES" sz="1000" u="sng" dirty="0" smtClean="0">
                <a:latin typeface="Century Gothic" pitchFamily="34" charset="0"/>
              </a:rPr>
              <a:t>Necesaria autorización administrativa </a:t>
            </a:r>
            <a:r>
              <a:rPr lang="gl-ES" sz="1000" dirty="0" smtClean="0">
                <a:latin typeface="Century Gothic" pitchFamily="34" charset="0"/>
              </a:rPr>
              <a:t>para a suspensión.</a:t>
            </a: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4. MODIFICACIÓNDAS CONDICIÓNS DE TRABALLO 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391224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Se a medida supera os </a:t>
            </a:r>
            <a:r>
              <a:rPr lang="gl-ES" sz="1000" dirty="0" err="1" smtClean="0">
                <a:latin typeface="Century Gothic" pitchFamily="34" charset="0"/>
              </a:rPr>
              <a:t>umbrais</a:t>
            </a:r>
            <a:r>
              <a:rPr lang="gl-ES" sz="1000" dirty="0" smtClean="0">
                <a:latin typeface="Century Gothic" pitchFamily="34" charset="0"/>
              </a:rPr>
              <a:t> numéricos fixados para o despedimento colectivo, cabe impugnar mediante conflito colectivo.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suspensión individual tamén é impugnábel na xurisdición social.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Establécense bonificacións nas cotizacións empresariais do 50% por suspensións de contratos.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Prorrógase o dereito de reposición das prestacións para traballadores/as con suspensións producidas durante o 2012, para casos de despedimento até o 31 de decembro de 2013. </a:t>
            </a:r>
          </a:p>
          <a:p>
            <a:pPr algn="just">
              <a:buFont typeface="Arial" charset="0"/>
              <a:buChar char="•"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MODIFICACIÓN DA REDUCIÓN DA XORNADA LABORAL (ARTIGO 47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Redución dun 10 a un 70 por cento da xornada ordinaria diaria, semanal, mensual ou anual.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Aplícase o mesmo procedemento visto anteriormente.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Establécense bonificacións nas cotizacións empresariais do 50% por suspensións de contratos.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RÉXIME TRANSITORIO: SUSPENSIÓNS E EXTINCIÓNS</a:t>
            </a:r>
            <a:r>
              <a:rPr lang="gl-ES" sz="1000" dirty="0" smtClean="0">
                <a:latin typeface="Century Gothic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Os ERES en tramitación á entrada en vigor: continuarán pola normativa anterior.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Os ERES resoltos pola AL con vixencia na data da entrada en vigor rexeranse pola normativa en vigor cando se ditou a resolución.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535240"/>
          </a:xfrm>
        </p:spPr>
        <p:txBody>
          <a:bodyPr>
            <a:normAutofit/>
          </a:bodyPr>
          <a:lstStyle/>
          <a:p>
            <a:pPr algn="just"/>
            <a:endParaRPr lang="gl-ES" sz="1000" dirty="0" smtClean="0">
              <a:latin typeface="Century Gothic" pitchFamily="34" charset="0"/>
            </a:endParaRPr>
          </a:p>
          <a:p>
            <a:pPr algn="just"/>
            <a:endParaRPr lang="gl-ES" sz="1000" dirty="0" smtClean="0">
              <a:latin typeface="Century Gothic" pitchFamily="34" charset="0"/>
            </a:endParaRPr>
          </a:p>
          <a:p>
            <a:pPr algn="just"/>
            <a:endParaRPr lang="gl-ES" sz="1000" dirty="0" smtClean="0">
              <a:latin typeface="Century Gothic" pitchFamily="34" charset="0"/>
            </a:endParaRPr>
          </a:p>
          <a:p>
            <a:pPr algn="just"/>
            <a:endParaRPr lang="gl-ES" sz="1000" dirty="0" smtClean="0">
              <a:latin typeface="Century Gothic" pitchFamily="34" charset="0"/>
            </a:endParaRPr>
          </a:p>
          <a:p>
            <a:pPr algn="just"/>
            <a:endParaRPr lang="gl-ES" sz="1000" dirty="0" smtClean="0">
              <a:latin typeface="Century Gothic" pitchFamily="34" charset="0"/>
            </a:endParaRPr>
          </a:p>
          <a:p>
            <a:pPr algn="just"/>
            <a:endParaRPr lang="gl-ES" sz="1000" dirty="0" smtClean="0">
              <a:latin typeface="Century Gothic" pitchFamily="34" charset="0"/>
            </a:endParaRPr>
          </a:p>
          <a:p>
            <a:pPr algn="just"/>
            <a:endParaRPr lang="gl-ES" sz="1000" dirty="0" smtClean="0">
              <a:latin typeface="Century Gothic" pitchFamily="34" charset="0"/>
            </a:endParaRPr>
          </a:p>
          <a:p>
            <a:pPr algn="just"/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/>
            <a:r>
              <a:rPr lang="gl-ES" sz="1000" b="1" dirty="0" smtClean="0">
                <a:latin typeface="Century Gothic" pitchFamily="34" charset="0"/>
              </a:rPr>
              <a:t>REDUCIÓN DA XORNADA LABORAL (ARTIGO 47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Redución dun 10 a un 70 por cento da xornada ordinaria diaria, semanal, mensual ou anual.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/>
            <a:endParaRPr lang="gl-ES" sz="1000" b="1" dirty="0" smtClean="0">
              <a:latin typeface="Century Gothic" pitchFamily="34" charset="0"/>
            </a:endParaRPr>
          </a:p>
          <a:p>
            <a:pPr algn="just"/>
            <a:endParaRPr lang="gl-ES" sz="10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  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gl-ES" dirty="0" smtClean="0">
                <a:latin typeface="Bauhaus 93" pitchFamily="82" charset="0"/>
              </a:rPr>
              <a:t>SUMARIO: </a:t>
            </a:r>
          </a:p>
          <a:p>
            <a:pPr algn="just"/>
            <a:r>
              <a:rPr lang="gl-ES" dirty="0" smtClean="0">
                <a:latin typeface="Bauhaus 93" pitchFamily="82" charset="0"/>
              </a:rPr>
              <a:t>1. </a:t>
            </a:r>
            <a:r>
              <a:rPr lang="gl-ES" dirty="0" err="1" smtClean="0">
                <a:latin typeface="Bauhaus 93" pitchFamily="82" charset="0"/>
              </a:rPr>
              <a:t>Intermediación</a:t>
            </a:r>
            <a:r>
              <a:rPr lang="gl-ES" dirty="0" smtClean="0">
                <a:latin typeface="Bauhaus 93" pitchFamily="82" charset="0"/>
              </a:rPr>
              <a:t> laboral. </a:t>
            </a:r>
          </a:p>
          <a:p>
            <a:pPr algn="just"/>
            <a:r>
              <a:rPr lang="gl-ES" dirty="0" smtClean="0">
                <a:latin typeface="Bauhaus 93" pitchFamily="82" charset="0"/>
              </a:rPr>
              <a:t>2. Formación Profesional Para o Emprego.</a:t>
            </a:r>
          </a:p>
          <a:p>
            <a:pPr algn="just"/>
            <a:r>
              <a:rPr lang="gl-ES" dirty="0" smtClean="0">
                <a:latin typeface="Bauhaus 93" pitchFamily="82" charset="0"/>
              </a:rPr>
              <a:t>3. Contratación. </a:t>
            </a:r>
          </a:p>
          <a:p>
            <a:pPr algn="just"/>
            <a:r>
              <a:rPr lang="gl-ES" dirty="0" smtClean="0">
                <a:latin typeface="Bauhaus 93" pitchFamily="82" charset="0"/>
              </a:rPr>
              <a:t>4. Modificación das condicións de traballo. </a:t>
            </a:r>
          </a:p>
          <a:p>
            <a:pPr algn="just"/>
            <a:r>
              <a:rPr lang="gl-ES" dirty="0" smtClean="0">
                <a:latin typeface="Bauhaus 93" pitchFamily="82" charset="0"/>
              </a:rPr>
              <a:t>5. Modificación da negociación colectiva.</a:t>
            </a:r>
          </a:p>
          <a:p>
            <a:pPr algn="just"/>
            <a:r>
              <a:rPr lang="gl-ES" dirty="0" smtClean="0">
                <a:latin typeface="Bauhaus 93" pitchFamily="82" charset="0"/>
              </a:rPr>
              <a:t>6. Extincións dos contratos de traballo. </a:t>
            </a:r>
          </a:p>
          <a:p>
            <a:pPr algn="just"/>
            <a:r>
              <a:rPr lang="gl-ES" dirty="0" smtClean="0">
                <a:latin typeface="Bauhaus 93" pitchFamily="82" charset="0"/>
              </a:rPr>
              <a:t>7. Conciliación vida laboral, familiar e persoal. Vacacións. </a:t>
            </a:r>
          </a:p>
          <a:p>
            <a:endParaRPr lang="gl-ES" dirty="0">
              <a:latin typeface="Bauhaus 93" pitchFamily="8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51520"/>
            <a:ext cx="5829300" cy="2088231"/>
          </a:xfrm>
        </p:spPr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4. MODIFICACIÓN DAS CONDICIÓNS DE </a:t>
            </a:r>
            <a:r>
              <a:rPr lang="gl-ES" sz="3300" dirty="0" smtClean="0">
                <a:latin typeface="Bauhaus 93" pitchFamily="82" charset="0"/>
              </a:rPr>
              <a:t>TRABALLO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Sinálase que os traballadores/as cuxos contratos se viron extinguidos, por causas económicas, técnicas, organizativas ou de produción, con anterioridade á entrada en vigor da nova norma, previamente afectados por suspensión de contratos ou redución da xornada, terán dereito á reposición do desemprego nos termos e cos límites establecidos na normativa en vigor cando se produciu o despedimento ou ditou a resolución administrativa ou xudicial de extinción.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gl-ES" sz="1000" dirty="0" smtClean="0">
                <a:latin typeface="Century Gothic" pitchFamily="34" charset="0"/>
              </a:rPr>
              <a:t> </a:t>
            </a:r>
          </a:p>
          <a:p>
            <a:endParaRPr lang="gl-ES" sz="1000" dirty="0" smtClean="0">
              <a:latin typeface="Century Gothic" pitchFamily="34" charset="0"/>
            </a:endParaRPr>
          </a:p>
          <a:p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5. MODIFICACIÓN DA NEGOCIACIÓN COLECTIVA</a:t>
            </a:r>
            <a:endParaRPr lang="gl-ES" sz="34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gl-ES" sz="1000" b="1" dirty="0" smtClean="0">
                <a:latin typeface="Century Gothic" pitchFamily="34" charset="0"/>
              </a:rPr>
              <a:t>MODIFICACIÓN DA XERARQUÍA DOS CONVENIOS COLECTIVOS (ARTIGO 84 ET)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Establécese prioridade </a:t>
            </a:r>
            <a:r>
              <a:rPr lang="gl-ES" sz="1000" dirty="0" err="1" smtClean="0">
                <a:latin typeface="Century Gothic" pitchFamily="34" charset="0"/>
              </a:rPr>
              <a:t>aplicativa</a:t>
            </a:r>
            <a:r>
              <a:rPr lang="gl-ES" sz="1000" dirty="0" smtClean="0">
                <a:latin typeface="Century Gothic" pitchFamily="34" charset="0"/>
              </a:rPr>
              <a:t> aos convenios de empresa nas seguintes materias: contía SB e complementos, incluídos os vinculados á situación da empresa e resultados; abono ou compensación de horas extras e retribución de traballo a quendas; horario e distribución tempo traballo, réxime de traballo a quendas e planificación das vacacións; adaptación sistema clasificación; adaptación modalidades contratación; medidas favorecer conciliación vida laboral e familiar; </a:t>
            </a:r>
          </a:p>
          <a:p>
            <a:pPr algn="just">
              <a:buFontTx/>
              <a:buChar char="-"/>
            </a:pPr>
            <a:r>
              <a:rPr lang="gl-ES" sz="1000" u="sng" dirty="0" smtClean="0">
                <a:latin typeface="Century Gothic" pitchFamily="34" charset="0"/>
              </a:rPr>
              <a:t>A </a:t>
            </a:r>
            <a:r>
              <a:rPr lang="gl-ES" sz="1000" b="1" u="sng" dirty="0" smtClean="0">
                <a:latin typeface="Century Gothic" pitchFamily="34" charset="0"/>
              </a:rPr>
              <a:t>xerarquía</a:t>
            </a:r>
            <a:r>
              <a:rPr lang="gl-ES" sz="1000" u="sng" dirty="0" smtClean="0">
                <a:latin typeface="Century Gothic" pitchFamily="34" charset="0"/>
              </a:rPr>
              <a:t> fixada neste artigo </a:t>
            </a:r>
            <a:r>
              <a:rPr lang="gl-ES" sz="1000" b="1" u="sng" dirty="0" smtClean="0">
                <a:latin typeface="Century Gothic" pitchFamily="34" charset="0"/>
              </a:rPr>
              <a:t>non</a:t>
            </a:r>
            <a:r>
              <a:rPr lang="gl-ES" sz="1000" u="sng" dirty="0" smtClean="0">
                <a:latin typeface="Century Gothic" pitchFamily="34" charset="0"/>
              </a:rPr>
              <a:t> poderá ser </a:t>
            </a:r>
            <a:r>
              <a:rPr lang="gl-ES" sz="1000" b="1" u="sng" dirty="0" smtClean="0">
                <a:latin typeface="Century Gothic" pitchFamily="34" charset="0"/>
              </a:rPr>
              <a:t>modificada</a:t>
            </a:r>
            <a:r>
              <a:rPr lang="gl-ES" sz="1000" u="sng" dirty="0" smtClean="0">
                <a:latin typeface="Century Gothic" pitchFamily="34" charset="0"/>
              </a:rPr>
              <a:t> por outros convenios ou acordos interprofesionais</a:t>
            </a:r>
            <a:r>
              <a:rPr lang="gl-ES" sz="1000" dirty="0" smtClean="0">
                <a:latin typeface="Century Gothic" pitchFamily="34" charset="0"/>
              </a:rPr>
              <a:t>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MODIFICACIÓN CONTIDO MÍNIMO CONVENIOS COLECTIVOS (ARTIGO 85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Elimínase a previsión legal do prazo mínimo de antelación para a denuncia dun convenio antes da finalización da súa vixencia. 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gl-ES" sz="1000" b="1" dirty="0" smtClean="0">
                <a:latin typeface="Century Gothic" pitchFamily="34" charset="0"/>
              </a:rPr>
              <a:t>XERARQUÍA DOS CONVENIOS COLECTIVOS (ARTIGO 84 ET)</a:t>
            </a:r>
          </a:p>
          <a:p>
            <a:pPr algn="just"/>
            <a:endParaRPr lang="gl-ES" sz="1000" b="1" dirty="0" smtClean="0">
              <a:latin typeface="Century Gothic" pitchFamily="34" charset="0"/>
            </a:endParaRPr>
          </a:p>
          <a:p>
            <a:pPr algn="just">
              <a:buNone/>
            </a:pPr>
            <a:r>
              <a:rPr lang="gl-ES" sz="1000" b="1" dirty="0" smtClean="0">
                <a:latin typeface="Century Gothic" pitchFamily="34" charset="0"/>
              </a:rPr>
              <a:t>- 	</a:t>
            </a:r>
            <a:r>
              <a:rPr lang="gl-ES" sz="1000" dirty="0" smtClean="0">
                <a:latin typeface="Century Gothic" pitchFamily="34" charset="0"/>
              </a:rPr>
              <a:t>Agás que outro convenio de ámbito estatal ou comunidade autónoma fixase outra prelación, os convenios de empresa tiñan prioridade nas mesmas materias. </a:t>
            </a:r>
          </a:p>
          <a:p>
            <a:pPr algn="just">
              <a:buNone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CONTIDO MÍNIMO DOS CONVENIOS COLECTIVOS (ARTIGO 85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Forma e condicións da denuncia, e prazo mínimo para a mesma, indicándose que, agás pacto en contrario, o mínimo sería de 3 meses, antes do remate da súa vixencia.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Prazo máximo inicio negociacións. Agás pacto en contrario, máximo dun mes unha vez denunciado o anterior. </a:t>
            </a:r>
          </a:p>
          <a:p>
            <a:pPr algn="just">
              <a:buFontTx/>
              <a:buChar char="-"/>
            </a:pPr>
            <a:endParaRPr lang="gl-ES" sz="1000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5. MODIFICACIÓN DA NEGOCIACIÓN COLECTIVA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679256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Elimínase a obriga de establecer un prazo máximo para o inicio da negociación do novo convenio, unha vez denunciado o anterior.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Elimínase a obriga de </a:t>
            </a:r>
            <a:r>
              <a:rPr lang="gl-ES" sz="1000" u="sng" dirty="0" smtClean="0">
                <a:latin typeface="Century Gothic" pitchFamily="34" charset="0"/>
              </a:rPr>
              <a:t>detallar</a:t>
            </a:r>
            <a:r>
              <a:rPr lang="gl-ES" sz="1000" dirty="0" smtClean="0">
                <a:latin typeface="Century Gothic" pitchFamily="34" charset="0"/>
              </a:rPr>
              <a:t> o funcionamento da comisión paritaria do convenio  así como as materias mínimas das que debía tratar.</a:t>
            </a:r>
          </a:p>
          <a:p>
            <a:pPr algn="just">
              <a:buFontTx/>
              <a:buChar char="-"/>
            </a:pPr>
            <a:endParaRPr lang="gl-ES" sz="10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MODIFICACIÓN DA VIXENCIA DOS CONVENIOS COLECTIVOS (ARTIGO 86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Establécese a posibilidade de negociar a revisión dos convenios colectivos durante  a súa vixencia.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Confirma o carácter obrigatorio das arbitraxes para a solución de conflitos en materia de negociación, establecidas mediante acordos, xa regulado na anterior norma. </a:t>
            </a:r>
          </a:p>
          <a:p>
            <a:pPr algn="just">
              <a:buFontTx/>
              <a:buChar char="-"/>
            </a:pPr>
            <a:r>
              <a:rPr lang="gl-ES" sz="1000" b="1" dirty="0" smtClean="0">
                <a:latin typeface="Century Gothic" pitchFamily="34" charset="0"/>
              </a:rPr>
              <a:t>Transcorridos dous anos desde a  denuncia do convenio, sen terse acordado un novo convenio nin ditado laudo, </a:t>
            </a:r>
            <a:r>
              <a:rPr lang="gl-ES" sz="1000" b="1" dirty="0" smtClean="0">
                <a:latin typeface="Century Gothic" pitchFamily="34" charset="0"/>
              </a:rPr>
              <a:t>perderá, </a:t>
            </a:r>
            <a:r>
              <a:rPr lang="gl-ES" sz="1000" b="1" u="sng" dirty="0" smtClean="0">
                <a:latin typeface="Century Gothic" pitchFamily="34" charset="0"/>
              </a:rPr>
              <a:t>agás pacto en contrario,</a:t>
            </a:r>
            <a:r>
              <a:rPr lang="gl-ES" sz="1000" b="1" dirty="0" smtClean="0">
                <a:latin typeface="Century Gothic" pitchFamily="34" charset="0"/>
              </a:rPr>
              <a:t> a </a:t>
            </a:r>
            <a:r>
              <a:rPr lang="gl-ES" sz="1000" b="1" dirty="0" smtClean="0">
                <a:latin typeface="Century Gothic" pitchFamily="34" charset="0"/>
              </a:rPr>
              <a:t>súa vixencia, e aplicarase, </a:t>
            </a:r>
            <a:r>
              <a:rPr lang="gl-ES" sz="1000" b="1" u="sng" dirty="0" smtClean="0">
                <a:latin typeface="Century Gothic" pitchFamily="34" charset="0"/>
              </a:rPr>
              <a:t>se o hai,</a:t>
            </a:r>
            <a:r>
              <a:rPr lang="gl-ES" sz="1000" b="1" dirty="0" smtClean="0">
                <a:latin typeface="Century Gothic" pitchFamily="34" charset="0"/>
              </a:rPr>
              <a:t> o convenio colectivo de ámbito superior que fose de aplicación. </a:t>
            </a:r>
          </a:p>
          <a:p>
            <a:pPr algn="just">
              <a:buFontTx/>
              <a:buChar char="-"/>
            </a:pPr>
            <a:r>
              <a:rPr lang="gl-ES" sz="1000" b="1" dirty="0" smtClean="0">
                <a:latin typeface="Century Gothic" pitchFamily="34" charset="0"/>
              </a:rPr>
              <a:t>O prazo de 2 anos de vixencia dos convenios xa denunciados iníciase á entrada en vigor do </a:t>
            </a:r>
            <a:r>
              <a:rPr lang="gl-ES" sz="1000" b="1" dirty="0" err="1" smtClean="0">
                <a:latin typeface="Century Gothic" pitchFamily="34" charset="0"/>
              </a:rPr>
              <a:t>RD-Lei</a:t>
            </a:r>
            <a:r>
              <a:rPr lang="gl-ES" sz="1000" b="1" dirty="0" smtClean="0">
                <a:latin typeface="Century Gothic" pitchFamily="34" charset="0"/>
              </a:rPr>
              <a:t> 3/12.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b="1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319216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Prazo máximo remate negociacións. Agás pacto, 8 meses cando o convenio tivese durado menos de 2 anos, e 14 meses para duración superior. 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Designación comisión paritaria e funcionamento desta, especificando as concretas materias atribuídas a aquela. </a:t>
            </a:r>
          </a:p>
          <a:p>
            <a:pPr algn="just">
              <a:buFontTx/>
              <a:buChar char="-"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VIXENCIA DOS CONVENIOS COLECTIVOS (ARTIGO 86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Prevíase a posibilidade de establecer diferentes períodos de vixencia, por materias ou grupos homoxéneos de materias, pero non a de negociar a revisión durante a súa vixencia. </a:t>
            </a:r>
            <a:endParaRPr lang="gl-ES" sz="1000" b="1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b="1" dirty="0" smtClean="0">
                <a:latin typeface="Century Gothic" pitchFamily="34" charset="0"/>
              </a:rPr>
              <a:t>Os convenios mantiñan a súa eficacia</a:t>
            </a:r>
            <a:r>
              <a:rPr lang="gl-ES" sz="1000" dirty="0" smtClean="0">
                <a:latin typeface="Century Gothic" pitchFamily="34" charset="0"/>
              </a:rPr>
              <a:t>, aínda que non se acadara acordo, para asinar novo convenio, nin se sometera a arbitraxe ou outros. </a:t>
            </a: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5. MODIFICACIÓN DA NEGOCIACIÓN COLECTIVA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MODIFICACIÓN DA TRAMITACIÓN DA NEGOCIACIÓN DOS CONVENIOS COLECTIVOS (ARTIGO 89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comisión negociadora debe constituírse no prazo dun mes. 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parte receptora da comunicación debía responder á proposta de negociación.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Ambas partes deben establecer un calendario de negociación. </a:t>
            </a:r>
          </a:p>
          <a:p>
            <a:pPr algn="just">
              <a:buFontTx/>
              <a:buChar char="-"/>
            </a:pPr>
            <a:r>
              <a:rPr lang="gl-ES" sz="1000" b="1" dirty="0" smtClean="0">
                <a:latin typeface="Century Gothic" pitchFamily="34" charset="0"/>
              </a:rPr>
              <a:t>Non se fixan ningún prazo mínimo de inicio das negociacións nin máximo de remate</a:t>
            </a:r>
            <a:r>
              <a:rPr lang="gl-ES" sz="1000" dirty="0" smtClean="0">
                <a:latin typeface="Century Gothic" pitchFamily="34" charset="0"/>
              </a:rPr>
              <a:t>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b="1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TRAMITACIÓN DA NEGOCIACIÓN DOS CONVENIOS COLECTIVOS (ARTIGO 89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Fixaba o procedemento a seguir en defecto de regulación convencional.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comisión negociadora do convenio debía constituírse no prazo dun mes desde a recepción da comunicación.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parte receptora da comunicación debía responder á proposta de negociación.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Debían establecer un calendario de negociación, iniciándose esta no prazo de 15 días desde a constitución da comisión negociadora.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 prazo máximo de negociación para convenios de duración inferior a 2 anos: 8 meses. Para convenios de duración superior: 14 meses. O cómputo iniciábase desde a perda da vixencia. </a:t>
            </a: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6. EXTINCIÓNS DOS CONTRATOS DE TRABALLO 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AMPLIACIÓN DA SUSPENSIÓN DA APLICACIÓN DO ARTIGO 15.5 ET. </a:t>
            </a:r>
          </a:p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	Reduciuse a suspensión acordada en agosto de 2011, da aplicación do artigo 15.5 ET. Porén, mantense suspendida até o 31 de decembro de 2012.  </a:t>
            </a: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ELIMINACIÓN DA AUTORIZACIÓN ADMINISTRATIVA NOS DESPEDIMENTOS OBXECTIVOS COLECTIVOS POR RAZÓNS ECONÓMICAS, TÉCNICAS, ORGANIZATIVAS OU DE PRODUCIÓN (ARTIGO 49.1, I ET). </a:t>
            </a:r>
          </a:p>
          <a:p>
            <a:pPr algn="just">
              <a:buFont typeface="Arial" charset="0"/>
              <a:buChar char="•"/>
            </a:pPr>
            <a:r>
              <a:rPr lang="gl-ES" sz="1000" dirty="0" smtClean="0">
                <a:latin typeface="Century Gothic" pitchFamily="34" charset="0"/>
              </a:rPr>
              <a:t>Elimínase a obriga de obter autorización administrativa nos despedimentos colectivos. </a:t>
            </a: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MODIFICACIÓN DO PROCEDEMENTO DE DESPEDIMENTO COLECTIVO DO ARTIGO 51 </a:t>
            </a:r>
            <a:r>
              <a:rPr lang="gl-ES" sz="1000" b="1" dirty="0" smtClean="0">
                <a:latin typeface="Century Gothic" pitchFamily="34" charset="0"/>
              </a:rPr>
              <a:t>ET</a:t>
            </a:r>
            <a:r>
              <a:rPr lang="gl-ES" sz="1000" b="1" dirty="0" smtClean="0">
                <a:latin typeface="Century Gothic" pitchFamily="34" charset="0"/>
              </a:rPr>
              <a:t> </a:t>
            </a:r>
            <a:r>
              <a:rPr lang="gl-ES" sz="1000" b="1" dirty="0" smtClean="0">
                <a:latin typeface="Century Gothic" pitchFamily="34" charset="0"/>
              </a:rPr>
              <a:t>E DAS CAUSAS DO DESPEDIMENTO INDIVIUAL ECONÓMICO, ORGANIZATIVO OU DE PRODUCIÓN.</a:t>
            </a:r>
            <a:endParaRPr lang="gl-ES" sz="1000" b="1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Xustifícase por razóns económicas, técnicas, organizativas ou de produción.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Son causas económicas: cando os resultados da empresa desprendían situación negativa, como existencia de perdas actuais ou previstas, diminución persistente do nivel de ingresos ou </a:t>
            </a:r>
            <a:r>
              <a:rPr lang="gl-ES" sz="1000" b="1" dirty="0" smtClean="0">
                <a:latin typeface="Century Gothic" pitchFamily="34" charset="0"/>
              </a:rPr>
              <a:t>vendas</a:t>
            </a:r>
            <a:r>
              <a:rPr lang="gl-ES" sz="1000" dirty="0" smtClean="0">
                <a:latin typeface="Century Gothic" pitchFamily="34" charset="0"/>
              </a:rPr>
              <a:t>. </a:t>
            </a:r>
            <a:r>
              <a:rPr lang="gl-ES" sz="1000" b="1" dirty="0" smtClean="0">
                <a:latin typeface="Century Gothic" pitchFamily="34" charset="0"/>
              </a:rPr>
              <a:t>A diminución será persistente se se produce durante 3 trimestres consecutivos. </a:t>
            </a:r>
          </a:p>
          <a:p>
            <a:pPr algn="just">
              <a:buNone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b="1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/>
          </a:bodyPr>
          <a:lstStyle/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SUSPENSIÓN DA APLICACIÓN DO ARTIGO 15.5 ET. </a:t>
            </a:r>
          </a:p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	</a:t>
            </a:r>
            <a:r>
              <a:rPr lang="gl-ES" sz="900" dirty="0" smtClean="0">
                <a:latin typeface="Century Gothic" pitchFamily="34" charset="0"/>
              </a:rPr>
              <a:t>A aplicación da transformación en indefinidos daqueles traballadores que traballasen durante 24 meses nun período de 30 meses, mediante 2 ou máis contratos temporais, do artigo 15.5 ET viña estando en suspenso desde o 31 de agosto de 2011, até o 31 de agosto de 2013.  </a:t>
            </a: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AUTORIZACIÓN ADMINISTRATIVA NOS DESPEDIMENTOS OBXECTIVOS COLECTIVOS POR RAZÓNS ECONÓMICAS, TÉCNICAS, ORGANIZATIVAS OU DE PRODUCIÓN (ARTIGO 49.1, I ET). 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Prevíase como causa de extinción do contrato o despedimento colectivo fundado nas causas indicadas, se había autorización administrativa para o mesmo.</a:t>
            </a: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DESPEDIMENTO COLECTIVO (ARTIGO 51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Xustificábase en razóns económicas, técnicas, organizativas ou de produción.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Eran causas económicas: cando os resultados da empresa desprendían situación negativa, como existencia de perdas actuais ou previstas, diminución persistente do nivel de ingresos, que podan afectar á viabilidade da empresa ou a mantemento do volume de emprego. </a:t>
            </a:r>
          </a:p>
          <a:p>
            <a:pPr algn="just">
              <a:buFontTx/>
              <a:buChar char="-"/>
            </a:pP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6. EXTINCIÓNS DOS CONTRATOS DE TRABALLO 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gl-ES" sz="1000" b="1" dirty="0" smtClean="0">
                <a:latin typeface="Century Gothic" pitchFamily="34" charset="0"/>
              </a:rPr>
              <a:t>-      </a:t>
            </a:r>
            <a:r>
              <a:rPr lang="gl-ES" sz="1000" dirty="0" smtClean="0">
                <a:latin typeface="Century Gothic" pitchFamily="34" charset="0"/>
              </a:rPr>
              <a:t>Causas técnicas: cambios nos medios ou instrumentos de produción.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Causas organizativas: cambios nos sistemas e métodos de traballo do persoal.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Causas produtivas: cambios na demanda dos produtos ou servizos a colocar no mercado. 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modificación destas causas para os despedimentos colectivos, afecta tamén aos individuais, abeirados nos mesmos tipos.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 despedimento colectivo debe ir precedido de período de consultas, pero </a:t>
            </a:r>
            <a:r>
              <a:rPr lang="gl-ES" sz="1000" u="sng" dirty="0" smtClean="0">
                <a:latin typeface="Century Gothic" pitchFamily="34" charset="0"/>
              </a:rPr>
              <a:t>non é necesaria autorización administrativa para o despedimento</a:t>
            </a:r>
            <a:r>
              <a:rPr lang="gl-ES" sz="1000" dirty="0" smtClean="0">
                <a:latin typeface="Century Gothic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autoridade laboral velará pola efectividade do período de consultas, podendo realizar advertencias e recomendacións. Nunca paralizacións nin suspensións.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Finalizado período de consultas con acordo: comunicación do mesmo á autoridade laboral.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Sen acordo: a empresa tomará a decisión final sobre o despedimento, que notificará á autoridade laboral, aos representantes e aos </a:t>
            </a:r>
            <a:r>
              <a:rPr lang="gl-ES" sz="1000" dirty="0" err="1" smtClean="0">
                <a:latin typeface="Century Gothic" pitchFamily="34" charset="0"/>
              </a:rPr>
              <a:t>traballadoers</a:t>
            </a:r>
            <a:r>
              <a:rPr lang="gl-ES" sz="1000" dirty="0" smtClean="0">
                <a:latin typeface="Century Gothic" pitchFamily="34" charset="0"/>
              </a:rPr>
              <a:t>/as. Mediando un mínimo de 30 días desde apertura consultas.</a:t>
            </a:r>
          </a:p>
          <a:p>
            <a:pPr algn="just">
              <a:buFont typeface="Arial" charset="0"/>
              <a:buChar char="•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b="1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 	a empresa debía acreditar os resultados e xustificar a </a:t>
            </a:r>
            <a:r>
              <a:rPr lang="gl-ES" sz="1000" dirty="0" err="1" smtClean="0">
                <a:latin typeface="Century Gothic" pitchFamily="34" charset="0"/>
              </a:rPr>
              <a:t>razoabilidade</a:t>
            </a:r>
            <a:r>
              <a:rPr lang="gl-ES" sz="1000" dirty="0" smtClean="0">
                <a:latin typeface="Century Gothic" pitchFamily="34" charset="0"/>
              </a:rPr>
              <a:t> da medida para manter ou favorecer posición competitiva no mercado.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Causas técnicas: cambios nos medios ou instrumentos de produción.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Causas organizativas: cambios nos sistemas e métodos de traballo do persoal.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Causas produtivas: cambios na demanda dos produtos ou servizos a colocar no mercado.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 despedimento colectivo precisaba de autorización administrativa.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 6. EXTINCIÓNS DOS CONTRATOS DE TRABALLO 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Os representantes dos traballadores/as terán prioridade de permanencia e poderán establecerse outras prioridades para colectivos específicos.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Cabe impugnación polos representantes/as traballadores/as (mediante un procedemento especial, con causas taxadas) tamén pola autoridade laboral, se considera que houbo fraude, dolo, coacción ou abuso. Tamén a entidade xestora das prestacións desemprego, se considera que houbo fraude.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Cando afecte a máis de 50 traballadores/as deberá ofrecer </a:t>
            </a:r>
            <a:r>
              <a:rPr lang="gl-ES" sz="1000" dirty="0" err="1" smtClean="0">
                <a:latin typeface="Century Gothic" pitchFamily="34" charset="0"/>
              </a:rPr>
              <a:t>recolocación</a:t>
            </a:r>
            <a:r>
              <a:rPr lang="gl-ES" sz="1000" dirty="0" smtClean="0">
                <a:latin typeface="Century Gothic" pitchFamily="34" charset="0"/>
              </a:rPr>
              <a:t> externa a través de empresas de </a:t>
            </a:r>
            <a:r>
              <a:rPr lang="gl-ES" sz="1000" dirty="0" err="1" smtClean="0">
                <a:latin typeface="Century Gothic" pitchFamily="34" charset="0"/>
              </a:rPr>
              <a:t>recolocación</a:t>
            </a:r>
            <a:r>
              <a:rPr lang="gl-ES" sz="1000" dirty="0" smtClean="0">
                <a:latin typeface="Century Gothic" pitchFamily="34" charset="0"/>
              </a:rPr>
              <a:t>, mediante plan de mínimo 6 meses, que inclúa medidas de formación e orientación profesional, </a:t>
            </a:r>
            <a:r>
              <a:rPr lang="gl-ES" sz="1000" dirty="0" err="1" smtClean="0">
                <a:latin typeface="Century Gothic" pitchFamily="34" charset="0"/>
              </a:rPr>
              <a:t>etc</a:t>
            </a:r>
            <a:r>
              <a:rPr lang="gl-ES" sz="1000" dirty="0" smtClean="0">
                <a:latin typeface="Century Gothic" pitchFamily="34" charset="0"/>
              </a:rPr>
              <a:t>. non para empresas en concurso. O incumprimento desas medidas poderá dar lugar a reclamación de cumprimento polos traballadores/as. 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Mantense a indemnización, para despedimentos obxectivos procedentes, de 20 días de salario p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 FOGASA terá responsabilidade directa de </a:t>
            </a:r>
            <a:r>
              <a:rPr lang="gl-ES" sz="1000" b="1" dirty="0" smtClean="0">
                <a:latin typeface="Century Gothic" pitchFamily="34" charset="0"/>
              </a:rPr>
              <a:t>8 días </a:t>
            </a:r>
            <a:r>
              <a:rPr lang="gl-ES" sz="1000" dirty="0" smtClean="0">
                <a:latin typeface="Century Gothic" pitchFamily="34" charset="0"/>
              </a:rPr>
              <a:t>da indemnización dos  traballadores/as </a:t>
            </a:r>
            <a:r>
              <a:rPr lang="gl-ES" sz="1000" b="1" dirty="0" smtClean="0">
                <a:latin typeface="Century Gothic" pitchFamily="34" charset="0"/>
              </a:rPr>
              <a:t>indefinidos</a:t>
            </a:r>
            <a:r>
              <a:rPr lang="gl-ES" sz="1000" dirty="0" smtClean="0">
                <a:latin typeface="Century Gothic" pitchFamily="34" charset="0"/>
              </a:rPr>
              <a:t> de empresas de menos de 25.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b="1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 	a empresa debía acreditar os resultados e xustificar a </a:t>
            </a:r>
            <a:r>
              <a:rPr lang="gl-ES" sz="1000" dirty="0" err="1" smtClean="0">
                <a:latin typeface="Century Gothic" pitchFamily="34" charset="0"/>
              </a:rPr>
              <a:t>razoabilidade</a:t>
            </a:r>
            <a:r>
              <a:rPr lang="gl-ES" sz="1000" dirty="0" smtClean="0">
                <a:latin typeface="Century Gothic" pitchFamily="34" charset="0"/>
              </a:rPr>
              <a:t> da medida para manter ou favorecer posición competitiva no mercado.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Causas técnicas: cambios nos medios ou instrumentos de produción.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Causas organizativas: cambios nos sistemas e métodos de traballo do persoal.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Causas produtivas: cambios na demanda dos produtos ou servizos a colocar no mercado.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 despedimento colectivo precisaba de autorización administrativa.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 período de consultas debía versas sobre as causas motivadoras do expediente, posibilidades de evitar ou reducir efectos e medidas para atenuar consecuencias. 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Establecíase unha </a:t>
            </a:r>
            <a:r>
              <a:rPr lang="gl-ES" sz="1000" dirty="0" smtClean="0">
                <a:latin typeface="Century Gothic" pitchFamily="34" charset="0"/>
              </a:rPr>
              <a:t>indemnización, para despedimentos obxectivos procedentes, de 20 días de salario por ano de servizo, cun límite de 12 mensualidades</a:t>
            </a:r>
            <a:r>
              <a:rPr lang="gl-ES" sz="1000" dirty="0" smtClean="0">
                <a:latin typeface="Century Gothic" pitchFamily="34" charset="0"/>
              </a:rPr>
              <a:t>.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 FOGASA tiña responsabilidade directa do 40% da indemnización dos traballadores/as de empresas de menos de 25. </a:t>
            </a:r>
          </a:p>
          <a:p>
            <a:pPr algn="just">
              <a:buNone/>
            </a:pP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6. EXTINCIÓNS DOS CONTRATOS DE TRABALLO 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INTRODUCIÓN DE DESPEDIMENTOS POR CAUSAS ECONÓMICAS, TÉCNICAS, ORGANIZATIVAS OU DE PRODUCIÓN, NO SECTOR PÚBLICO (</a:t>
            </a:r>
            <a:r>
              <a:rPr lang="gl-ES" sz="1000" b="1" dirty="0" err="1" smtClean="0">
                <a:latin typeface="Century Gothic" pitchFamily="34" charset="0"/>
              </a:rPr>
              <a:t>dispo</a:t>
            </a:r>
            <a:r>
              <a:rPr lang="gl-ES" sz="1000" b="1" dirty="0" smtClean="0">
                <a:latin typeface="Century Gothic" pitchFamily="34" charset="0"/>
              </a:rPr>
              <a:t>. </a:t>
            </a:r>
            <a:r>
              <a:rPr lang="gl-ES" sz="1000" b="1" dirty="0" err="1" smtClean="0">
                <a:latin typeface="Century Gothic" pitchFamily="34" charset="0"/>
              </a:rPr>
              <a:t>Adincional</a:t>
            </a:r>
            <a:r>
              <a:rPr lang="gl-ES" sz="1000" b="1" dirty="0" smtClean="0">
                <a:latin typeface="Century Gothic" pitchFamily="34" charset="0"/>
              </a:rPr>
              <a:t> 20ª ET):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Sinálase que as entidades que forman parte do sector público poderán acollerse a esta modalidade de despedimento.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Causas económicas: Insuficiencia orzamentaria sobrevida e  persistente para o financiamento dos servizos públicos correspondentes. Será persistente se a insuficiencia orzamentaria se produce durante 3 trimestres consecutivos.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Resto causas: igual sector privado. </a:t>
            </a: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b="1" dirty="0" smtClean="0">
                <a:latin typeface="Century Gothic" pitchFamily="34" charset="0"/>
              </a:rPr>
              <a:t>REDUCIÓN E SUSPENSIÓN DE XORNADA NO SECTOR PÚBLICO: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Poderá facerse só se os organismos se financian maioritariamente con ingresos obtidos como contrapartidas de operacións de mercado.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b="1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  </a:t>
            </a:r>
          </a:p>
          <a:p>
            <a:pPr algn="just">
              <a:buNone/>
            </a:pP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6. EXTINCIÓNS DOS CONTRATOS DE TRABALLO 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679256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Arial" charset="0"/>
              <a:buChar char="•"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300" b="1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300" b="1" dirty="0" smtClean="0">
                <a:latin typeface="Century Gothic" pitchFamily="34" charset="0"/>
              </a:rPr>
              <a:t>MODIFICACIÓN DESPEDIMENTO POR FALLA DE ADAPTACIÓN A MODIFICACIÓNS (ARTIGO 52.B) ET)</a:t>
            </a:r>
          </a:p>
          <a:p>
            <a:pPr algn="just">
              <a:buFont typeface="Arial" charset="0"/>
              <a:buChar char="•"/>
            </a:pPr>
            <a:r>
              <a:rPr lang="gl-ES" sz="1300" dirty="0" smtClean="0">
                <a:latin typeface="Century Gothic" pitchFamily="34" charset="0"/>
              </a:rPr>
              <a:t>Establécese a obriga de ofrecer ao traballador/a un curso para adaptarse ás modificacións, con carácter previo ao despedimento</a:t>
            </a:r>
          </a:p>
          <a:p>
            <a:pPr algn="just">
              <a:buFont typeface="Arial" charset="0"/>
              <a:buChar char="•"/>
            </a:pPr>
            <a:endParaRPr lang="gl-ES" sz="1300" b="1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300" b="1" dirty="0" smtClean="0">
                <a:latin typeface="Century Gothic" pitchFamily="34" charset="0"/>
              </a:rPr>
              <a:t>MODIFICACIÓN DESPEDIMENTO OBXECTIVO POR AUSENTISMO (ARTIGO 52.D) ET)</a:t>
            </a:r>
          </a:p>
          <a:p>
            <a:pPr algn="just">
              <a:buFont typeface="Arial" charset="0"/>
              <a:buChar char="•"/>
            </a:pPr>
            <a:r>
              <a:rPr lang="gl-ES" sz="1300" dirty="0" smtClean="0">
                <a:latin typeface="Century Gothic" pitchFamily="34" charset="0"/>
              </a:rPr>
              <a:t>Mantéñense as porcentaxes de ausencia ao traballo que xustifican o despedimento, pero </a:t>
            </a:r>
            <a:r>
              <a:rPr lang="gl-ES" sz="1300" u="sng" dirty="0" smtClean="0">
                <a:latin typeface="Century Gothic" pitchFamily="34" charset="0"/>
              </a:rPr>
              <a:t>elimínase o límite mínimo de </a:t>
            </a:r>
            <a:r>
              <a:rPr lang="gl-ES" sz="1300" u="sng" dirty="0" err="1" smtClean="0">
                <a:latin typeface="Century Gothic" pitchFamily="34" charset="0"/>
              </a:rPr>
              <a:t>abstentismo</a:t>
            </a:r>
            <a:r>
              <a:rPr lang="gl-ES" sz="1300" u="sng" dirty="0" smtClean="0">
                <a:latin typeface="Century Gothic" pitchFamily="34" charset="0"/>
              </a:rPr>
              <a:t> na totalidade do cadro de persoal. </a:t>
            </a:r>
          </a:p>
          <a:p>
            <a:pPr algn="just">
              <a:buNone/>
            </a:pPr>
            <a:endParaRPr lang="gl-ES" sz="13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3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3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300" b="1" dirty="0" smtClean="0">
                <a:latin typeface="Century Gothic" pitchFamily="34" charset="0"/>
              </a:rPr>
              <a:t>MODIFICACIÓN DA CUALIFICACIÓN DO DESPEDIMENTO OBXECTIVO (ARTIGO 54.4 ET). </a:t>
            </a:r>
          </a:p>
          <a:p>
            <a:pPr algn="just">
              <a:buFontTx/>
              <a:buChar char="-"/>
            </a:pPr>
            <a:r>
              <a:rPr lang="gl-ES" sz="1300" dirty="0" smtClean="0">
                <a:latin typeface="Century Gothic" pitchFamily="34" charset="0"/>
              </a:rPr>
              <a:t>O despedimento considérase procedente, se se acredita a causa e se cumpriron os requisitos de forma. En caso contrario, será improcedente. </a:t>
            </a:r>
          </a:p>
          <a:p>
            <a:pPr algn="just">
              <a:buNone/>
            </a:pPr>
            <a:endParaRPr lang="gl-ES" sz="13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3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3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300" b="1" dirty="0" smtClean="0">
                <a:latin typeface="Century Gothic" pitchFamily="34" charset="0"/>
              </a:rPr>
              <a:t>MODIFICACIÓN DO DESPEDIMENTO IMPROCEDENTE (ARTIGO 56.1 ET). </a:t>
            </a:r>
          </a:p>
          <a:p>
            <a:pPr algn="just">
              <a:buFontTx/>
              <a:buChar char="-"/>
            </a:pPr>
            <a:r>
              <a:rPr lang="gl-ES" sz="1300" dirty="0" smtClean="0">
                <a:latin typeface="Century Gothic" pitchFamily="34" charset="0"/>
              </a:rPr>
              <a:t>O despedimento improcedente dará lugar a que o empresario teña que optar entre abonar indemnización de </a:t>
            </a:r>
            <a:r>
              <a:rPr lang="gl-ES" sz="1300" u="sng" dirty="0" smtClean="0">
                <a:latin typeface="Century Gothic" pitchFamily="34" charset="0"/>
              </a:rPr>
              <a:t>33 días por ano, límite de 24 mensualidades, ou readmisión. Só deberá pagar salarios de tramitación se opta pola readmisión</a:t>
            </a:r>
            <a:r>
              <a:rPr lang="gl-ES" sz="1300" dirty="0" smtClean="0">
                <a:latin typeface="Century Gothic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gl-ES" sz="1300" dirty="0" smtClean="0">
                <a:latin typeface="Century Gothic" pitchFamily="34" charset="0"/>
              </a:rPr>
              <a:t>Se o despedido é representante legal ou sindical, sempre terá dereito a salarios de tramitación.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b="1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39122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charset="0"/>
              <a:buChar char="•"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DESPEDIMENTO POR FALLA DE ADAPTACIÓN A MODIFICACIÓNS (ARTIGO 52.B) ET)</a:t>
            </a:r>
          </a:p>
          <a:p>
            <a:pPr algn="just">
              <a:buFont typeface="Arial" charset="0"/>
              <a:buChar char="•"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DESPEDIMENTO OBXECTIVO POR AUSENTISMO (ARTIGO 52.D) ET)</a:t>
            </a:r>
          </a:p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- Xustificábase </a:t>
            </a:r>
            <a:r>
              <a:rPr lang="gl-ES" sz="1000" dirty="0" smtClean="0">
                <a:latin typeface="Century Gothic" pitchFamily="34" charset="0"/>
              </a:rPr>
              <a:t>o despedimento se o traballador/a se ausentaba, aínda xustificadamente (agás certas causas), no 20% das xornadas nun período de 2 meses consecutivos, ou de 25% en catro meses descontinuos, nun período total de 12 meses; </a:t>
            </a:r>
            <a:r>
              <a:rPr lang="gl-ES" sz="1000" u="sng" dirty="0" smtClean="0">
                <a:latin typeface="Century Gothic" pitchFamily="34" charset="0"/>
              </a:rPr>
              <a:t>sempre que o índice total de </a:t>
            </a:r>
            <a:r>
              <a:rPr lang="gl-ES" sz="1000" u="sng" dirty="0" err="1" smtClean="0">
                <a:latin typeface="Century Gothic" pitchFamily="34" charset="0"/>
              </a:rPr>
              <a:t>abstentismo</a:t>
            </a:r>
            <a:r>
              <a:rPr lang="gl-ES" sz="1000" u="sng" dirty="0" smtClean="0">
                <a:latin typeface="Century Gothic" pitchFamily="34" charset="0"/>
              </a:rPr>
              <a:t> da empresa se situase no 2,5%. </a:t>
            </a:r>
          </a:p>
          <a:p>
            <a:pPr algn="just">
              <a:buFont typeface="Arial" charset="0"/>
              <a:buChar char="•"/>
            </a:pPr>
            <a:endParaRPr lang="gl-ES" sz="1000" u="sng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CUALIFICACIÓN DO DESPEDIMENTO OBXECTIVO (ARTIGO 54.4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 despedimento considerase improcedente se non se acredita a concorrencia da causa ou se incumpren requisitos de forma. </a:t>
            </a:r>
          </a:p>
          <a:p>
            <a:pPr algn="just">
              <a:buFont typeface="Arial" charset="0"/>
              <a:buChar char="•"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DESPEDIMENTO IMPROCEDENTE (ARTIGO 56.1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 despedimento improcedente daba lugar a que o empresario debese optar entre indemnización de 45 días de salario por ano, límite 42 mensualidades ou a readmisión. En ambos casos, debía abonar salarios de tramitación. </a:t>
            </a: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6. EXTINCIÓNS DOS CONTRATOS DE TRABALLO 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- </a:t>
            </a:r>
            <a:r>
              <a:rPr lang="gl-ES" sz="1000" dirty="0" smtClean="0">
                <a:latin typeface="Century Gothic" pitchFamily="34" charset="0"/>
              </a:rPr>
              <a:t>	Os </a:t>
            </a:r>
            <a:r>
              <a:rPr lang="gl-ES" sz="1000" dirty="0" smtClean="0">
                <a:latin typeface="Century Gothic" pitchFamily="34" charset="0"/>
              </a:rPr>
              <a:t>contratos subscritos antes da entrada en vigor terán unha indemnización de 45 días por ano até o día 10 de febreiro de 2012 e de 33 días por ano desde o 11 de febreiro de 2012. O tope máximo serán 720 días, agás que o cálculo anterior á entrada en vigor fose superior. Neste caso o tope máximo serán 42 mensualidades. </a:t>
            </a:r>
          </a:p>
          <a:p>
            <a:pPr algn="just">
              <a:buFont typeface="Arial" charset="0"/>
              <a:buChar char="•"/>
            </a:pPr>
            <a:r>
              <a:rPr lang="gl-ES" sz="1000" dirty="0" smtClean="0">
                <a:latin typeface="Century Gothic" pitchFamily="34" charset="0"/>
              </a:rPr>
              <a:t>Elimínase o despedimento “</a:t>
            </a:r>
            <a:r>
              <a:rPr lang="gl-ES" sz="1000" dirty="0" err="1" smtClean="0">
                <a:latin typeface="Century Gothic" pitchFamily="34" charset="0"/>
              </a:rPr>
              <a:t>expres</a:t>
            </a:r>
            <a:r>
              <a:rPr lang="gl-ES" sz="1000" dirty="0" smtClean="0">
                <a:latin typeface="Century Gothic" pitchFamily="34" charset="0"/>
              </a:rPr>
              <a:t>”. Porén, téñase en conta que se o operario/a reclama, a empresa pode optar pola indemnización, sen ter que abonar salarios de tramitación nese caso. </a:t>
            </a:r>
          </a:p>
          <a:p>
            <a:pPr algn="just">
              <a:buFont typeface="Arial" charset="0"/>
              <a:buChar char="•"/>
            </a:pPr>
            <a:endParaRPr lang="gl-ES" sz="1000" u="sng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000" u="sng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000" u="sng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u="sng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b="1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391224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gl-ES" sz="1000" dirty="0" smtClean="0">
                <a:latin typeface="Century Gothic" pitchFamily="34" charset="0"/>
              </a:rPr>
              <a:t>Permitíase o despedimento “</a:t>
            </a:r>
            <a:r>
              <a:rPr lang="gl-ES" sz="1000" dirty="0" err="1" smtClean="0">
                <a:latin typeface="Century Gothic" pitchFamily="34" charset="0"/>
              </a:rPr>
              <a:t>expres</a:t>
            </a:r>
            <a:r>
              <a:rPr lang="gl-ES" sz="1000" dirty="0" smtClean="0">
                <a:latin typeface="Century Gothic" pitchFamily="34" charset="0"/>
              </a:rPr>
              <a:t>”, é dicir, a posibilidade de limitar os salarios de tramitación mediante o o recoñecemento da improcedencia do despedimento e consignación xudicial da indemnización correspondente, nas 48 horas seguintes ao despedimento. </a:t>
            </a:r>
            <a:endParaRPr lang="gl-ES" sz="1000" u="sng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1. INTERMEDIACIÓN LABORAL 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 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ANTERIOR NORMATIVA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gl-ES" sz="1000" dirty="0" smtClean="0">
                <a:latin typeface="Century Gothic" pitchFamily="34" charset="0"/>
              </a:rPr>
              <a:t>As </a:t>
            </a:r>
            <a:r>
              <a:rPr lang="gl-ES" sz="1000" b="1" dirty="0" smtClean="0">
                <a:latin typeface="Century Gothic" pitchFamily="34" charset="0"/>
              </a:rPr>
              <a:t>ETT</a:t>
            </a:r>
            <a:r>
              <a:rPr lang="gl-ES" sz="1000" dirty="0" smtClean="0">
                <a:latin typeface="Century Gothic" pitchFamily="34" charset="0"/>
              </a:rPr>
              <a:t> poderán actuar, tamén, como </a:t>
            </a:r>
            <a:r>
              <a:rPr lang="gl-ES" sz="1000" b="1" dirty="0" smtClean="0">
                <a:latin typeface="Century Gothic" pitchFamily="34" charset="0"/>
              </a:rPr>
              <a:t>axencias de colocación </a:t>
            </a:r>
            <a:r>
              <a:rPr lang="gl-ES" sz="1000" dirty="0" smtClean="0">
                <a:latin typeface="Century Gothic" pitchFamily="34" charset="0"/>
              </a:rPr>
              <a:t>(</a:t>
            </a:r>
            <a:r>
              <a:rPr lang="gl-ES" sz="1000" dirty="0" err="1" smtClean="0">
                <a:latin typeface="Century Gothic" pitchFamily="34" charset="0"/>
              </a:rPr>
              <a:t>intermediación</a:t>
            </a:r>
            <a:r>
              <a:rPr lang="gl-ES" sz="1000" dirty="0" smtClean="0">
                <a:latin typeface="Century Gothic" pitchFamily="34" charset="0"/>
              </a:rPr>
              <a:t> laboral), presentando ante o SPE unha declaración de cumprimento dos requisitos da Lei de Emprego (56/2003). (</a:t>
            </a:r>
            <a:r>
              <a:rPr lang="gl-ES" sz="1000" i="1" dirty="0" smtClean="0">
                <a:latin typeface="Century Gothic" pitchFamily="34" charset="0"/>
              </a:rPr>
              <a:t>modificación artigo 16.3 ET).</a:t>
            </a:r>
          </a:p>
          <a:p>
            <a:pPr algn="just"/>
            <a:r>
              <a:rPr lang="gl-ES" sz="1000" dirty="0" smtClean="0">
                <a:latin typeface="Century Gothic" pitchFamily="34" charset="0"/>
              </a:rPr>
              <a:t>A solicitude de actuación de axencia de colocación farase ante o SPE, sendo o silencio administrativo positivo. </a:t>
            </a:r>
          </a:p>
          <a:p>
            <a:pPr algn="just"/>
            <a:r>
              <a:rPr lang="gl-ES" sz="1000" dirty="0" smtClean="0">
                <a:latin typeface="Century Gothic" pitchFamily="34" charset="0"/>
              </a:rPr>
              <a:t>O servizo de </a:t>
            </a:r>
            <a:r>
              <a:rPr lang="gl-ES" sz="1000" dirty="0" err="1" smtClean="0">
                <a:latin typeface="Century Gothic" pitchFamily="34" charset="0"/>
              </a:rPr>
              <a:t>intermediación</a:t>
            </a:r>
            <a:r>
              <a:rPr lang="gl-ES" sz="1000" dirty="0" smtClean="0">
                <a:latin typeface="Century Gothic" pitchFamily="34" charset="0"/>
              </a:rPr>
              <a:t> laboral, polas ETT, será gratuíto, para os traballadores/as.</a:t>
            </a:r>
          </a:p>
          <a:p>
            <a:endParaRPr lang="gl-ES" sz="1000" i="1" dirty="0" smtClean="0">
              <a:latin typeface="Century Gothic" pitchFamily="34" charset="0"/>
            </a:endParaRPr>
          </a:p>
          <a:p>
            <a:endParaRPr lang="gl-ES" sz="1000" i="1" dirty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algn="just"/>
            <a:r>
              <a:rPr lang="gl-ES" sz="1000" b="1" dirty="0" smtClean="0">
                <a:latin typeface="Century Gothic" pitchFamily="34" charset="0"/>
              </a:rPr>
              <a:t>Non se prevía </a:t>
            </a:r>
            <a:r>
              <a:rPr lang="gl-ES" sz="1000" dirty="0" smtClean="0">
                <a:latin typeface="Century Gothic" pitchFamily="34" charset="0"/>
              </a:rPr>
              <a:t>que as ETT actuaran tamén como axencias de colocación. </a:t>
            </a: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4066"/>
            <a:ext cx="5829300" cy="1831669"/>
          </a:xfrm>
        </p:spPr>
        <p:txBody>
          <a:bodyPr>
            <a:no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7. CONCILIACIÓN VIDA LABORAL, FAMILIAR E PERSOAL. VACACIÓNS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NORMATIVA ANTERIOR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MODIFICACIÓN PERMISOS/REDUCIÓNS XORNADA POR LACTACIÓN (ARTIGO 37.4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Agora son titulares ambos proxenitores, pero só poderá ser exercido por un deles se ambos traballan.  </a:t>
            </a:r>
            <a:endParaRPr lang="gl-ES" sz="1000" u="sng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Deberá </a:t>
            </a:r>
            <a:r>
              <a:rPr lang="gl-ES" sz="1000" dirty="0" err="1" smtClean="0">
                <a:latin typeface="Century Gothic" pitchFamily="34" charset="0"/>
              </a:rPr>
              <a:t>preavisarse</a:t>
            </a:r>
            <a:r>
              <a:rPr lang="gl-ES" sz="1000" dirty="0" smtClean="0">
                <a:latin typeface="Century Gothic" pitchFamily="34" charset="0"/>
              </a:rPr>
              <a:t> con 15 días de antelación ou a que se estableza en convenio, agás forza maior, da data de inicio e fin do permiso/redución. 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MODIFICACIÓN REDUCIÓN XORNADA POR COIDADO DE MENOR A CARGO OU FAMILIAR MAIOR OU PERSOA CON DISCAPACIDADE (ARTIGO 37.5 ET)</a:t>
            </a:r>
          </a:p>
          <a:p>
            <a:pPr algn="just">
              <a:buFont typeface="Arial" charset="0"/>
              <a:buChar char="•"/>
            </a:pPr>
            <a:r>
              <a:rPr lang="gl-ES" sz="1000" dirty="0" smtClean="0">
                <a:latin typeface="Century Gothic" pitchFamily="34" charset="0"/>
              </a:rPr>
              <a:t>Especifícase que o dereito á redución é sobre a xornada </a:t>
            </a:r>
            <a:r>
              <a:rPr lang="gl-ES" sz="1000" b="1" dirty="0" smtClean="0">
                <a:latin typeface="Century Gothic" pitchFamily="34" charset="0"/>
              </a:rPr>
              <a:t>diaria</a:t>
            </a:r>
            <a:r>
              <a:rPr lang="gl-ES" sz="1000" dirty="0" smtClean="0">
                <a:latin typeface="Century Gothic" pitchFamily="34" charset="0"/>
              </a:rPr>
              <a:t>, impedindo, por tanto, a alteración da distribución da xornada, a acumulación da redución en días completos, </a:t>
            </a:r>
            <a:r>
              <a:rPr lang="gl-ES" sz="1000" dirty="0" err="1" smtClean="0">
                <a:latin typeface="Century Gothic" pitchFamily="34" charset="0"/>
              </a:rPr>
              <a:t>etc</a:t>
            </a:r>
            <a:r>
              <a:rPr lang="gl-ES" sz="1000" dirty="0" smtClean="0">
                <a:latin typeface="Century Gothic" pitchFamily="34" charset="0"/>
              </a:rPr>
              <a:t>.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u="sng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MODIFICACIÓN VACACIÓNS (ARTIGO 38.4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 traballador/a que estivera en IT e non puidera gozar as vacacións no ano natural, poderá facelo unha vez remate a IT, </a:t>
            </a:r>
            <a:r>
              <a:rPr lang="gl-ES" sz="1000" u="sng" dirty="0" smtClean="0">
                <a:latin typeface="Century Gothic" pitchFamily="34" charset="0"/>
              </a:rPr>
              <a:t>sempre que non transcorreran máis de 18 meses desde o final do ano que as orixinaran.  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b="1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391224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PERMISOS/REDUCIÓNS XORNADA POR LACTACIÓN (ARTIGO 37.4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titular do dereito era a muller, aínda que se prevía que tamén o puidese gozar o pai, no caso de que ambos proxenitores traballasen. 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REDUCIÓN </a:t>
            </a:r>
            <a:r>
              <a:rPr lang="gl-ES" sz="1000" b="1" dirty="0" smtClean="0">
                <a:latin typeface="Century Gothic" pitchFamily="34" charset="0"/>
              </a:rPr>
              <a:t>XORNADA POR COIDADO DE MENOR A CARGO OU FAMILIAR MAIOR OU PERSOA CON DISCAPACIDADE (ARTIGO 37.5 ET)</a:t>
            </a:r>
          </a:p>
          <a:p>
            <a:pPr algn="just">
              <a:buFont typeface="Arial" charset="0"/>
              <a:buChar char="•"/>
            </a:pPr>
            <a:r>
              <a:rPr lang="gl-ES" sz="1000" dirty="0" smtClean="0">
                <a:latin typeface="Century Gothic" pitchFamily="34" charset="0"/>
              </a:rPr>
              <a:t>A redución establecíase sobre a xornada, posibilitando </a:t>
            </a:r>
            <a:r>
              <a:rPr lang="gl-ES" sz="1000" dirty="0" smtClean="0">
                <a:latin typeface="Century Gothic" pitchFamily="34" charset="0"/>
              </a:rPr>
              <a:t>a alteración da distribución da xornada, a acumulación da redución en días completos, </a:t>
            </a:r>
            <a:r>
              <a:rPr lang="gl-ES" sz="1000" dirty="0" err="1" smtClean="0">
                <a:latin typeface="Century Gothic" pitchFamily="34" charset="0"/>
              </a:rPr>
              <a:t>etc</a:t>
            </a:r>
            <a:r>
              <a:rPr lang="gl-ES" sz="1000" dirty="0" smtClean="0">
                <a:latin typeface="Century Gothic" pitchFamily="34" charset="0"/>
              </a:rPr>
              <a:t>.</a:t>
            </a: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VACACIÓNS (ARTIGO 38 ET).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Non había previsión legal respecto da perda das vacacións por causa de IT, distinta da maternidade ou lactación, pero víñase aplicando </a:t>
            </a:r>
            <a:r>
              <a:rPr lang="gl-ES" sz="1000" dirty="0" err="1" smtClean="0">
                <a:latin typeface="Century Gothic" pitchFamily="34" charset="0"/>
              </a:rPr>
              <a:t>xurisprudencialmente</a:t>
            </a:r>
            <a:r>
              <a:rPr lang="gl-ES" sz="1000" dirty="0" smtClean="0">
                <a:latin typeface="Century Gothic" pitchFamily="34" charset="0"/>
              </a:rPr>
              <a:t> o dereito ao goce das vacacións por tal causa, unha vez producida a alta médica. </a:t>
            </a:r>
          </a:p>
          <a:p>
            <a:pPr algn="just">
              <a:buFontTx/>
              <a:buChar char="-"/>
            </a:pP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2. FORMACIÓN PROFESIONAL PARA O EMPREGO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 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ANTERIOR NORMATIVA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463232"/>
          </a:xfrm>
        </p:spPr>
        <p:txBody>
          <a:bodyPr>
            <a:noAutofit/>
          </a:bodyPr>
          <a:lstStyle/>
          <a:p>
            <a:pPr algn="just"/>
            <a:r>
              <a:rPr lang="gl-ES" sz="1000" b="1" dirty="0" smtClean="0">
                <a:latin typeface="Century Gothic" pitchFamily="34" charset="0"/>
              </a:rPr>
              <a:t>MODIFICACIÓN ARTIGO 4.2,B) ET. </a:t>
            </a:r>
          </a:p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	Especifica que o dereito á formación profesional do traballador, inclúe a dirixida a adaptarse ás modificacións das condicións de traballo </a:t>
            </a: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MODIFICACIÓN DO CONTRATO DE FORMACIÓN (ARTIGO 11 ET):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Para traballadores con idades entre 16 e 25 anos.  </a:t>
            </a:r>
            <a:r>
              <a:rPr lang="gl-ES" sz="1000" u="sng" dirty="0" smtClean="0">
                <a:latin typeface="Century Gothic" pitchFamily="34" charset="0"/>
              </a:rPr>
              <a:t>Porén, até que se acade taxa desemprego inferior ao 15%: límite idade será 30 anos</a:t>
            </a:r>
            <a:r>
              <a:rPr lang="gl-ES" sz="1000" dirty="0" smtClean="0">
                <a:latin typeface="Century Gothic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gl-ES" sz="1000" u="sng" dirty="0" smtClean="0">
                <a:latin typeface="Century Gothic" pitchFamily="34" charset="0"/>
              </a:rPr>
              <a:t>Incremento da duración máxima do contrato: até os</a:t>
            </a:r>
            <a:r>
              <a:rPr lang="gl-ES" sz="1000" b="1" u="sng" dirty="0" smtClean="0">
                <a:latin typeface="Century Gothic" pitchFamily="34" charset="0"/>
              </a:rPr>
              <a:t> 3 anos</a:t>
            </a:r>
            <a:r>
              <a:rPr lang="gl-ES" sz="1000" b="1" dirty="0" smtClean="0">
                <a:latin typeface="Century Gothic" pitchFamily="34" charset="0"/>
              </a:rPr>
              <a:t>.</a:t>
            </a:r>
            <a:r>
              <a:rPr lang="gl-ES" sz="1000" dirty="0" smtClean="0">
                <a:latin typeface="Century Gothic" pitchFamily="34" charset="0"/>
              </a:rPr>
              <a:t> Modificábel por convenio, respectando límite mínimo de 6 meses e máximo de 3 anos.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 mesmo traballador/a poderá ser contratado con sucesivos contratos de formación </a:t>
            </a:r>
            <a:r>
              <a:rPr lang="gl-ES" sz="1000" u="sng" dirty="0" smtClean="0">
                <a:latin typeface="Century Gothic" pitchFamily="34" charset="0"/>
              </a:rPr>
              <a:t>para outra actividade laboral ou ocupación distinta</a:t>
            </a:r>
            <a:r>
              <a:rPr lang="gl-ES" sz="1000" dirty="0" smtClean="0">
                <a:latin typeface="Century Gothic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gl-ES" sz="1000" u="sng" dirty="0" smtClean="0">
                <a:latin typeface="Century Gothic" pitchFamily="34" charset="0"/>
              </a:rPr>
              <a:t>A formación poderá recibirse na propia empresa</a:t>
            </a:r>
            <a:r>
              <a:rPr lang="gl-ES" sz="1000" dirty="0" smtClean="0">
                <a:latin typeface="Century Gothic" pitchFamily="34" charset="0"/>
              </a:rPr>
              <a:t>, cando dispoña de instalacións e persoal axeitados; dando lugar á falla de control da </a:t>
            </a:r>
            <a:r>
              <a:rPr lang="gl-ES" sz="1000" dirty="0" err="1" smtClean="0">
                <a:latin typeface="Century Gothic" pitchFamily="34" charset="0"/>
              </a:rPr>
              <a:t>impartición</a:t>
            </a:r>
            <a:r>
              <a:rPr lang="gl-ES" sz="1000" dirty="0" smtClean="0">
                <a:latin typeface="Century Gothic" pitchFamily="34" charset="0"/>
              </a:rPr>
              <a:t> da formación.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No segundo e terceiro ano de contrato, a xornada máxima de traballo efectivo poderá chegar até o 85%.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gl-ES" sz="1000" b="1" dirty="0" smtClean="0">
                <a:latin typeface="Century Gothic" pitchFamily="34" charset="0"/>
              </a:rPr>
              <a:t>ARTIGO .4.2,B) ET. </a:t>
            </a:r>
          </a:p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	O dereito á formación non estaba </a:t>
            </a:r>
            <a:r>
              <a:rPr lang="gl-ES" sz="1000" dirty="0" err="1" smtClean="0">
                <a:latin typeface="Century Gothic" pitchFamily="34" charset="0"/>
              </a:rPr>
              <a:t>vencellado</a:t>
            </a:r>
            <a:r>
              <a:rPr lang="gl-ES" sz="1000" dirty="0" smtClean="0">
                <a:latin typeface="Century Gothic" pitchFamily="34" charset="0"/>
              </a:rPr>
              <a:t> ás modificacións substanciais. </a:t>
            </a: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CONTRATO DE FORMACIÓN (ARTIGO 11 ET):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Para traballadores con idades entre 16 e 25 anos.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Duración: mínima 1 ano e máxima 2 anos. Por necesidades do proceso formativo ou organizativas e produtivas da empresa, podía prorrogarse 12 meses máis. 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Unha vez expirado o contrato de formación, o mesmo traballador/a non podía asinar novo contrato do mesmo tipo.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formación tiña que desenvolverse en centros formativos.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xornada máxima de traballo efectivo situábase no 75%.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2. FORMACIÓN PROFESIONAL PARA O EMPREGO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REFORMA LABORAL 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400" dirty="0" smtClean="0">
                <a:latin typeface="Century Gothic" pitchFamily="34" charset="0"/>
              </a:rPr>
              <a:t>ANTERIOR NORMATIVA 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FontTx/>
              <a:buChar char="-"/>
            </a:pPr>
            <a:r>
              <a:rPr lang="gl-ES" sz="1400" dirty="0" smtClean="0">
                <a:latin typeface="Century Gothic" pitchFamily="34" charset="0"/>
              </a:rPr>
              <a:t>Prevense reducións nas cotizacións á Seguranza Social, tanto as patronais, como as obreiras, do 100%, cando os contratos se fagan con desempregados/as inscritos antes do 1/12/2012, durante toda a vixencia do contrato. </a:t>
            </a:r>
          </a:p>
          <a:p>
            <a:pPr algn="just">
              <a:buFontTx/>
              <a:buChar char="-"/>
            </a:pPr>
            <a:r>
              <a:rPr lang="gl-ES" sz="1400" dirty="0" smtClean="0">
                <a:latin typeface="Century Gothic" pitchFamily="34" charset="0"/>
              </a:rPr>
              <a:t>A transformación posterior a indefinidos dará lugar a redución na cota empresarial de 1.500 euros durante 3 anos e 1.800 euros se son mulleres.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400" b="1" dirty="0" smtClean="0">
                <a:latin typeface="Century Gothic" pitchFamily="34" charset="0"/>
              </a:rPr>
              <a:t>MODIFICACIÓN DOS DEREITOS E PERMISOS RELACIONADOS COA FORMACIÓN(ARTIGO 23 ET): </a:t>
            </a:r>
          </a:p>
          <a:p>
            <a:pPr algn="just">
              <a:buFontTx/>
              <a:buChar char="-"/>
            </a:pPr>
            <a:r>
              <a:rPr lang="gl-ES" sz="1400" dirty="0" smtClean="0">
                <a:latin typeface="Century Gothic" pitchFamily="34" charset="0"/>
              </a:rPr>
              <a:t>Compleméntase a alteración do sistema de modificación substancial das condicións de traballo, e procúrase xustificar o mesmo, coa introdución do dereito á formación para a adaptarse ás modificacións do posto de traballo. Tal formación será a cargo da empresa, podendo obterse créditos destinados á formación. O tempo da formación será de traballo efectivo. </a:t>
            </a:r>
          </a:p>
          <a:p>
            <a:pPr algn="just">
              <a:buFontTx/>
              <a:buChar char="-"/>
            </a:pPr>
            <a:r>
              <a:rPr lang="gl-ES" sz="1400" dirty="0" smtClean="0">
                <a:latin typeface="Century Gothic" pitchFamily="34" charset="0"/>
              </a:rPr>
              <a:t>O exercicio dos dereitos deste artigo regularase por negociación colectiva. </a:t>
            </a:r>
          </a:p>
          <a:p>
            <a:pPr algn="just">
              <a:buFontTx/>
              <a:buChar char="-"/>
            </a:pPr>
            <a:r>
              <a:rPr lang="gl-ES" sz="1400" dirty="0" smtClean="0">
                <a:latin typeface="Century Gothic" pitchFamily="34" charset="0"/>
              </a:rPr>
              <a:t>Os traballadores/as con un ano de antigüidade ou máis na empresa teñen dereito a un permiso retribuído de 20 horas  ao ano de formación vinculada ao posto de traballo, acumulábeis por períodos de até 3 anos. A concreción do permiso efectuarase de común acordo </a:t>
            </a:r>
            <a:r>
              <a:rPr lang="gl-ES" sz="1400" dirty="0" err="1" smtClean="0">
                <a:latin typeface="Century Gothic" pitchFamily="34" charset="0"/>
              </a:rPr>
              <a:t>empresa-traballador</a:t>
            </a:r>
            <a:r>
              <a:rPr lang="gl-ES" sz="1400" dirty="0" smtClean="0">
                <a:latin typeface="Century Gothic" pitchFamily="34" charset="0"/>
              </a:rPr>
              <a:t>/a.</a:t>
            </a: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endParaRPr lang="gl-ES" sz="1000" dirty="0" smtClean="0">
              <a:latin typeface="Century Gothic" pitchFamily="34" charset="0"/>
            </a:endParaRPr>
          </a:p>
          <a:p>
            <a:endParaRPr lang="gl-ES" sz="1000" dirty="0" smtClean="0">
              <a:latin typeface="Century Gothic" pitchFamily="34" charset="0"/>
            </a:endParaRPr>
          </a:p>
          <a:p>
            <a:endParaRPr lang="gl-ES" sz="1000" dirty="0" smtClean="0">
              <a:latin typeface="Century Gothic" pitchFamily="34" charset="0"/>
            </a:endParaRPr>
          </a:p>
          <a:p>
            <a:endParaRPr lang="gl-ES" sz="1000" dirty="0" smtClean="0">
              <a:latin typeface="Century Gothic" pitchFamily="34" charset="0"/>
            </a:endParaRPr>
          </a:p>
          <a:p>
            <a:endParaRPr lang="gl-ES" sz="1000" dirty="0" smtClean="0">
              <a:latin typeface="Century Gothic" pitchFamily="34" charset="0"/>
            </a:endParaRPr>
          </a:p>
          <a:p>
            <a:endParaRPr lang="gl-ES" sz="1000" dirty="0" smtClean="0">
              <a:latin typeface="Century Gothic" pitchFamily="34" charset="0"/>
            </a:endParaRPr>
          </a:p>
          <a:p>
            <a:endParaRPr lang="gl-ES" sz="1000" dirty="0" smtClean="0">
              <a:latin typeface="Century Gothic" pitchFamily="34" charset="0"/>
            </a:endParaRPr>
          </a:p>
          <a:p>
            <a:pPr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ARTIGO 23 ET: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Non se contemplaban as previsións da columna da esquerda.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endParaRPr lang="gl-ES" sz="1000" dirty="0" smtClean="0">
              <a:latin typeface="Century Gothic" pitchFamily="34" charset="0"/>
            </a:endParaRPr>
          </a:p>
          <a:p>
            <a:endParaRPr lang="gl-ES" sz="1000" dirty="0" smtClean="0">
              <a:latin typeface="Century Gothic" pitchFamily="34" charset="0"/>
            </a:endParaRPr>
          </a:p>
          <a:p>
            <a:endParaRPr lang="gl-ES" sz="1000" dirty="0" smtClean="0">
              <a:latin typeface="Century Gothic" pitchFamily="34" charset="0"/>
            </a:endParaRPr>
          </a:p>
          <a:p>
            <a:endParaRPr lang="gl-ES" sz="1000" dirty="0" smtClean="0">
              <a:latin typeface="Century Gothic" pitchFamily="34" charset="0"/>
            </a:endParaRPr>
          </a:p>
          <a:p>
            <a:endParaRPr lang="gl-ES" sz="1000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2. FORMACIÓN PROFESIONAL </a:t>
            </a:r>
            <a:endParaRPr lang="gl-ES" sz="33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200" dirty="0" smtClean="0">
                <a:latin typeface="Century Gothic" pitchFamily="34" charset="0"/>
              </a:rPr>
              <a:t>REFORMA LABORAL</a:t>
            </a:r>
            <a:endParaRPr lang="gl-ES" sz="12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200" dirty="0" smtClean="0">
                <a:latin typeface="Century Gothic" pitchFamily="34" charset="0"/>
              </a:rPr>
              <a:t>ANTERIOR NORMATIVA</a:t>
            </a:r>
            <a:endParaRPr lang="gl-ES" sz="12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MODIFICACIÓN LEI 56/03 DE EMPREGO (ARTIGO 26).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Introduce “centros e entidades de formación” no sistema estatal de cualificacións e formación profesional. 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Ditos centros e entidades participarán no deseño e planificación do subsistema de formación para o emprego.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Créase unha “conta de formación” asociada ao NUSS , na que se inscribirá a formación recibida polo traballador/a ao longo da vida laboral.  </a:t>
            </a: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MODIFICACIÓN DO RD 395/2007 SOBRE SUBSISTEMA DE FP PARA O EMPREGO E DA ORDE TAS 718/2008 DE DESENVOLVEMENTO DAS BASES REGULADORAS DAS SUBVENCIÓNS. </a:t>
            </a:r>
          </a:p>
          <a:p>
            <a:pPr algn="just">
              <a:buFont typeface="Arial" charset="0"/>
              <a:buChar char="•"/>
            </a:pPr>
            <a:r>
              <a:rPr lang="gl-ES" sz="1000" dirty="0" smtClean="0">
                <a:latin typeface="Century Gothic" pitchFamily="34" charset="0"/>
              </a:rPr>
              <a:t>O SPEE e os SPE das C.A. especificarán en cada convocatoria  as accións formativas que teñan carácter prioritario, sen prexuízo das sinaladas polas Comisións Paritarias Sectoriais. </a:t>
            </a:r>
          </a:p>
          <a:p>
            <a:pPr algn="just">
              <a:buFont typeface="Arial" charset="0"/>
              <a:buChar char="•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000" b="1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algn="just"/>
            <a:r>
              <a:rPr lang="gl-ES" sz="1000" b="1" dirty="0" smtClean="0">
                <a:latin typeface="Century Gothic" pitchFamily="34" charset="0"/>
              </a:rPr>
              <a:t>ARTIGO 26 LEI 56/2003 DE EMPREGO: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Unicamente contemplaba a organizacións empresariais e sindicatos no subsistema de formación profesional para o emprego. Non así a “centros e entidades de formación”. 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RD 395/2007 SOBRE SUBSISTEMA DE FP PARA O EMPREGO E ORDE TAS 718/2008 DE DESENVOLVEMENTO DAS BASES REGULADORAS DAS SUBVENCIÓNS. :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Non se prevía que se especificase polos SPE as accións formativas de carácter prioritario.</a:t>
            </a: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 algn="just"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endParaRPr lang="gl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2. FORMACIÓN PROFESIONAL PARA O EMPREGO</a:t>
            </a:r>
            <a:endParaRPr lang="gl-ES" sz="33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200" dirty="0" smtClean="0">
                <a:latin typeface="Century Gothic" pitchFamily="34" charset="0"/>
              </a:rPr>
              <a:t>REFORMA LABORAL</a:t>
            </a:r>
            <a:endParaRPr lang="gl-ES" sz="12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200" dirty="0" smtClean="0">
                <a:latin typeface="Century Gothic" pitchFamily="34" charset="0"/>
              </a:rPr>
              <a:t>ANTERIOR NORMATIVA</a:t>
            </a:r>
            <a:endParaRPr lang="gl-ES" sz="12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FontTx/>
              <a:buChar char="-"/>
            </a:pPr>
            <a:r>
              <a:rPr lang="gl-ES" sz="1800" dirty="0" smtClean="0">
                <a:latin typeface="Century Gothic" pitchFamily="34" charset="0"/>
              </a:rPr>
              <a:t>A execución dos plans de formación levábase a cabo mediante convenios subscritos entre o SPEE ou o SPE C.A. e: </a:t>
            </a:r>
          </a:p>
          <a:p>
            <a:pPr algn="just">
              <a:buFontTx/>
              <a:buChar char="-"/>
            </a:pPr>
            <a:endParaRPr lang="gl-ES" sz="1600" dirty="0" smtClean="0">
              <a:latin typeface="Century Gothic" pitchFamily="34" charset="0"/>
            </a:endParaRPr>
          </a:p>
          <a:p>
            <a:pPr lvl="1" algn="just">
              <a:buFontTx/>
              <a:buChar char="-"/>
            </a:pPr>
            <a:r>
              <a:rPr lang="gl-ES" sz="1600" dirty="0" smtClean="0">
                <a:latin typeface="Century Gothic" pitchFamily="34" charset="0"/>
              </a:rPr>
              <a:t>Plans de formación </a:t>
            </a:r>
            <a:r>
              <a:rPr lang="gl-ES" sz="1600" u="sng" dirty="0" smtClean="0">
                <a:latin typeface="Century Gothic" pitchFamily="34" charset="0"/>
              </a:rPr>
              <a:t>intersectoriais</a:t>
            </a:r>
            <a:r>
              <a:rPr lang="gl-ES" sz="1600" dirty="0" smtClean="0">
                <a:latin typeface="Century Gothic" pitchFamily="34" charset="0"/>
              </a:rPr>
              <a:t>, organizacións empresariais e sindicais máis representativas no ámbito estatal; Tamén con organizacións representativas no ámbito da economía social e coas organizacións representativas de autónomos, para eses dous colectivos. E </a:t>
            </a:r>
            <a:r>
              <a:rPr lang="gl-ES" sz="1600" u="sng" dirty="0" smtClean="0">
                <a:latin typeface="Century Gothic" pitchFamily="34" charset="0"/>
              </a:rPr>
              <a:t>con centros e entidades de formación debidamente acreditados e inscritos no Rexistro Estatal de Centros e entidades de Formación. </a:t>
            </a:r>
          </a:p>
          <a:p>
            <a:pPr lvl="1" algn="just">
              <a:buFontTx/>
              <a:buChar char="-"/>
            </a:pPr>
            <a:r>
              <a:rPr lang="gl-ES" sz="1600" dirty="0" smtClean="0">
                <a:latin typeface="Century Gothic" pitchFamily="34" charset="0"/>
              </a:rPr>
              <a:t>Plans de formación </a:t>
            </a:r>
            <a:r>
              <a:rPr lang="gl-ES" sz="1600" u="sng" dirty="0" smtClean="0">
                <a:latin typeface="Century Gothic" pitchFamily="34" charset="0"/>
              </a:rPr>
              <a:t>sectoriais</a:t>
            </a:r>
            <a:r>
              <a:rPr lang="gl-ES" sz="1600" dirty="0" smtClean="0">
                <a:latin typeface="Century Gothic" pitchFamily="34" charset="0"/>
              </a:rPr>
              <a:t>, organizacións empresariais e sindicais máis representativas e representativas no ámbito sectorial ou entes creados ao abeiro da negociación colectiva. E </a:t>
            </a:r>
            <a:r>
              <a:rPr lang="gl-ES" sz="1600" u="sng" dirty="0" smtClean="0">
                <a:latin typeface="Century Gothic" pitchFamily="34" charset="0"/>
              </a:rPr>
              <a:t>con centros e entidades de formación debidamente acreditados e inscritos no Rexistro Estatal de Centros e entidades de Formación. </a:t>
            </a:r>
          </a:p>
          <a:p>
            <a:pPr lvl="1" algn="just">
              <a:buNone/>
            </a:pPr>
            <a:endParaRPr lang="gl-ES" sz="1600" dirty="0" smtClean="0">
              <a:latin typeface="Century Gothic" pitchFamily="34" charset="0"/>
            </a:endParaRPr>
          </a:p>
          <a:p>
            <a:pPr lvl="1" algn="just">
              <a:buNone/>
            </a:pPr>
            <a:endParaRPr lang="gl-ES" sz="1600" dirty="0" smtClean="0">
              <a:latin typeface="Century Gothic" pitchFamily="34" charset="0"/>
            </a:endParaRPr>
          </a:p>
          <a:p>
            <a:pPr lvl="1" algn="just">
              <a:buNone/>
            </a:pPr>
            <a:r>
              <a:rPr lang="gl-ES" sz="1600" dirty="0" smtClean="0">
                <a:latin typeface="Century Gothic" pitchFamily="34" charset="0"/>
              </a:rPr>
              <a:t>	</a:t>
            </a:r>
            <a:r>
              <a:rPr lang="gl-ES" sz="1800" u="sng" dirty="0" smtClean="0">
                <a:latin typeface="Century Gothic" pitchFamily="34" charset="0"/>
              </a:rPr>
              <a:t>É  dicir, mantense a exclusión a sindicatos cuxo ámbito de actuación se circunscribe a unha comunidade autónoma, e porén, permítese que entidades privadas dedicadas á formación si accedan a ditos convenios estatais de formación de traballadores/as.  </a:t>
            </a:r>
          </a:p>
          <a:p>
            <a:pPr lvl="1" algn="just">
              <a:buNone/>
            </a:pPr>
            <a:endParaRPr lang="gl-ES" sz="1600" dirty="0" smtClean="0">
              <a:latin typeface="Century Gothic" pitchFamily="34" charset="0"/>
            </a:endParaRPr>
          </a:p>
          <a:p>
            <a:pPr lvl="1" algn="just">
              <a:buNone/>
            </a:pPr>
            <a:endParaRPr lang="gl-ES" sz="1600" dirty="0" smtClean="0">
              <a:latin typeface="Century Gothic" pitchFamily="34" charset="0"/>
            </a:endParaRPr>
          </a:p>
          <a:p>
            <a:pPr lvl="1" algn="just">
              <a:buNone/>
            </a:pPr>
            <a:endParaRPr lang="gl-ES" sz="1600" dirty="0" smtClean="0">
              <a:latin typeface="Century Gothic" pitchFamily="34" charset="0"/>
            </a:endParaRPr>
          </a:p>
          <a:p>
            <a:pPr lvl="1" algn="just">
              <a:buNone/>
            </a:pPr>
            <a:endParaRPr lang="gl-ES" sz="1600" dirty="0" smtClean="0">
              <a:latin typeface="Century Gothic" pitchFamily="34" charset="0"/>
            </a:endParaRPr>
          </a:p>
          <a:p>
            <a:pPr lvl="1" algn="just">
              <a:buNone/>
            </a:pPr>
            <a:endParaRPr lang="gl-ES" sz="1600" dirty="0" smtClean="0">
              <a:latin typeface="Century Gothic" pitchFamily="34" charset="0"/>
            </a:endParaRPr>
          </a:p>
          <a:p>
            <a:pPr lvl="1" algn="just">
              <a:buNone/>
            </a:pPr>
            <a:endParaRPr lang="gl-ES" sz="1600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300" b="1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300" b="1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300" b="1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300" b="1" dirty="0" smtClean="0">
              <a:latin typeface="Century Gothic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execución dos plans de formación levábase a cabo mediante convenios subscritos entre o SPEE ou o SPE C.A. e: </a:t>
            </a:r>
          </a:p>
          <a:p>
            <a:pPr lvl="1" algn="just">
              <a:buFontTx/>
              <a:buChar char="-"/>
            </a:pPr>
            <a:r>
              <a:rPr lang="gl-ES" sz="900" dirty="0" smtClean="0">
                <a:latin typeface="Century Gothic" pitchFamily="34" charset="0"/>
              </a:rPr>
              <a:t>Plans de formación </a:t>
            </a:r>
            <a:r>
              <a:rPr lang="gl-ES" sz="900" u="sng" dirty="0" smtClean="0">
                <a:latin typeface="Century Gothic" pitchFamily="34" charset="0"/>
              </a:rPr>
              <a:t>intersectoriais</a:t>
            </a:r>
            <a:r>
              <a:rPr lang="gl-ES" sz="900" dirty="0" smtClean="0">
                <a:latin typeface="Century Gothic" pitchFamily="34" charset="0"/>
              </a:rPr>
              <a:t>, organizacións empresariais e sindicais máis representativas no ámbito estatal. Tamén con organizacións representativas no ámbito da economía social e coas organizacións representativas de autónomos, para eses dous colectivos. </a:t>
            </a:r>
          </a:p>
          <a:p>
            <a:pPr lvl="1" algn="just">
              <a:buFontTx/>
              <a:buChar char="-"/>
            </a:pPr>
            <a:r>
              <a:rPr lang="gl-ES" sz="900" dirty="0" smtClean="0">
                <a:latin typeface="Century Gothic" pitchFamily="34" charset="0"/>
              </a:rPr>
              <a:t>Plans de formación </a:t>
            </a:r>
            <a:r>
              <a:rPr lang="gl-ES" sz="900" u="sng" dirty="0" smtClean="0">
                <a:latin typeface="Century Gothic" pitchFamily="34" charset="0"/>
              </a:rPr>
              <a:t>sectoriais</a:t>
            </a:r>
            <a:r>
              <a:rPr lang="gl-ES" sz="900" dirty="0" smtClean="0">
                <a:latin typeface="Century Gothic" pitchFamily="34" charset="0"/>
              </a:rPr>
              <a:t>, organizacións empresariais e sindicais máis representativas e representativas no ámbito sectorial ou entes creados ao abeiro da negociación colectiva. </a:t>
            </a: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2. FORMACIÓN PROFESIONAL PARA O EMPREGO </a:t>
            </a:r>
            <a:endParaRPr lang="gl-ES" sz="33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gl-ES" sz="1200" dirty="0" smtClean="0">
                <a:latin typeface="Century Gothic" pitchFamily="34" charset="0"/>
              </a:rPr>
              <a:t>REFORMA LABORAL</a:t>
            </a:r>
            <a:endParaRPr lang="gl-ES" sz="12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gl-ES" sz="1200" dirty="0" smtClean="0">
                <a:latin typeface="Century Gothic" pitchFamily="34" charset="0"/>
              </a:rPr>
              <a:t>ANTERIOR NORMATIVA</a:t>
            </a:r>
            <a:endParaRPr lang="gl-ES" sz="12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endParaRPr lang="gl-ES" sz="1000" b="1" dirty="0" smtClean="0">
              <a:latin typeface="Century Gothic" pitchFamily="34" charset="0"/>
            </a:endParaRPr>
          </a:p>
          <a:p>
            <a:pPr algn="just">
              <a:buNone/>
            </a:pPr>
            <a:endParaRPr lang="gl-ES" sz="1300" b="1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gl-ES" sz="1300" b="1" dirty="0" smtClean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gl-ES" sz="1600" b="1" dirty="0" smtClean="0">
                <a:latin typeface="Century Gothic" pitchFamily="34" charset="0"/>
              </a:rPr>
              <a:t> </a:t>
            </a:r>
            <a:r>
              <a:rPr lang="gl-ES" sz="1000" b="1" dirty="0" smtClean="0">
                <a:latin typeface="Century Gothic" pitchFamily="34" charset="0"/>
              </a:rPr>
              <a:t>MODIFICACIÓN DISP. TRANSITORIA SEXTA LEI 45/2002. </a:t>
            </a:r>
          </a:p>
          <a:p>
            <a:pPr algn="just">
              <a:buFontTx/>
              <a:buChar char="-"/>
            </a:pPr>
            <a:r>
              <a:rPr lang="gl-ES" sz="1000" dirty="0" err="1" smtClean="0">
                <a:latin typeface="Century Gothic" pitchFamily="34" charset="0"/>
              </a:rPr>
              <a:t>Prevese</a:t>
            </a:r>
            <a:r>
              <a:rPr lang="gl-ES" sz="1000" dirty="0" smtClean="0">
                <a:latin typeface="Century Gothic" pitchFamily="34" charset="0"/>
              </a:rPr>
              <a:t> a posibilidade de contratación de traballadores/as desempregados/as para substituír a traballadores/as en accións de formación.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 participación neses programas pasa a ser </a:t>
            </a:r>
            <a:r>
              <a:rPr lang="gl-ES" sz="1000" b="1" dirty="0" smtClean="0">
                <a:latin typeface="Century Gothic" pitchFamily="34" charset="0"/>
              </a:rPr>
              <a:t>OBRIGATORIA</a:t>
            </a:r>
            <a:r>
              <a:rPr lang="gl-ES" sz="1000" dirty="0" smtClean="0">
                <a:latin typeface="Century Gothic" pitchFamily="34" charset="0"/>
              </a:rPr>
              <a:t> para os beneficiarios das prestacións de desemprego.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Os desempregados percibirán, neses casos, o 50% da prestación por desemprego e a empresa abonará o resto até o salario que corresponda. </a:t>
            </a:r>
            <a:endParaRPr lang="gl-ES" sz="1000" dirty="0" smtClean="0"/>
          </a:p>
          <a:p>
            <a:pPr algn="just">
              <a:buFont typeface="Arial" charset="0"/>
              <a:buChar char="•"/>
            </a:pPr>
            <a:endParaRPr lang="gl-ES" sz="13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endParaRPr lang="gl-ES" sz="10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gl-ES" sz="1000" b="1" dirty="0" smtClean="0">
                <a:latin typeface="Century Gothic" pitchFamily="34" charset="0"/>
              </a:rPr>
              <a:t>DISPOSICIÓN TRANSITORIA SEXTA LEI 45/2005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Prevíase a posibilidade de contratación de traballadores/as desempregados/as para substituír a traballadores/as en accións de formación.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Dita participación para os traballadores/as desempregados era </a:t>
            </a:r>
            <a:r>
              <a:rPr lang="gl-ES" sz="1000" u="sng" dirty="0" smtClean="0">
                <a:latin typeface="Century Gothic" pitchFamily="34" charset="0"/>
              </a:rPr>
              <a:t>VOLUNTARIA</a:t>
            </a:r>
            <a:r>
              <a:rPr lang="gl-ES" sz="1000" dirty="0" smtClean="0">
                <a:latin typeface="Century Gothic" pitchFamily="34" charset="0"/>
              </a:rPr>
              <a:t>. </a:t>
            </a:r>
          </a:p>
          <a:p>
            <a:endParaRPr lang="gl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l-ES" sz="3300" dirty="0" smtClean="0">
                <a:latin typeface="Bauhaus 93" pitchFamily="82" charset="0"/>
              </a:rPr>
              <a:t>3. CONTRATACIÓN</a:t>
            </a:r>
            <a:endParaRPr lang="gl-ES" sz="3300" dirty="0">
              <a:latin typeface="Bauhaus 93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gl-ES" sz="1400" dirty="0" smtClean="0">
                <a:latin typeface="Century Gothic" pitchFamily="34" charset="0"/>
              </a:rPr>
              <a:t>REFORMA LABORAL 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gl-ES" sz="1400" dirty="0" smtClean="0">
                <a:latin typeface="Century Gothic" pitchFamily="34" charset="0"/>
              </a:rPr>
              <a:t>ANTERIOR NORMATIVA</a:t>
            </a:r>
            <a:endParaRPr lang="gl-ES" sz="14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620688" y="2987824"/>
            <a:ext cx="2800350" cy="5181600"/>
          </a:xfrm>
        </p:spPr>
        <p:txBody>
          <a:bodyPr>
            <a:normAutofit fontScale="92500"/>
          </a:bodyPr>
          <a:lstStyle/>
          <a:p>
            <a:pPr algn="just">
              <a:buFont typeface="Arial" charset="0"/>
              <a:buChar char="•"/>
            </a:pPr>
            <a:r>
              <a:rPr lang="gl-ES" sz="1000" b="1" dirty="0" smtClean="0">
                <a:latin typeface="Century Gothic" pitchFamily="34" charset="0"/>
              </a:rPr>
              <a:t>CREACIÓN DUN NOVO TIPO DE CONTRATO INDEFINIDO.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Para empresas de menos de 50 traballadores/as. (atendendo ao momento da contratación).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Xornada completa. Contrato escrito.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Período de proba de 1 ano, o que ocasiona que poda extinguirse o contrato polo empresario sen abono de indemnización de ningún tipo durante case un ano.</a:t>
            </a:r>
          </a:p>
          <a:p>
            <a:pPr algn="just">
              <a:buNone/>
            </a:pPr>
            <a:r>
              <a:rPr lang="gl-ES" sz="1000" dirty="0" smtClean="0">
                <a:latin typeface="Century Gothic" pitchFamily="34" charset="0"/>
              </a:rPr>
              <a:t>	(</a:t>
            </a:r>
            <a:r>
              <a:rPr lang="gl-ES" sz="1000" i="1" dirty="0" smtClean="0">
                <a:latin typeface="Century Gothic" pitchFamily="34" charset="0"/>
              </a:rPr>
              <a:t>Nota: En xeral, durante o período de proba calquera das partes pode extinguir o contrato, sen alegar causa e sen dereito a indemnización</a:t>
            </a:r>
            <a:r>
              <a:rPr lang="gl-ES" sz="1000" dirty="0" smtClean="0">
                <a:latin typeface="Century Gothic" pitchFamily="34" charset="0"/>
              </a:rPr>
              <a:t>)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Incentivos fiscais para a empresa: </a:t>
            </a:r>
          </a:p>
          <a:p>
            <a:pPr lvl="1"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Se o traballador é menor de 30 anos: dedución 3.000 euros. </a:t>
            </a:r>
          </a:p>
          <a:p>
            <a:pPr lvl="1"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Adicionalmente, se son perceptores/as dá prestación contributiva: dedución fiscal equivalente ao 50% da  prestación por desemprego pendente de percibir nese momento polo traballador (límite 12 meses), cunha serie de condicións.  </a:t>
            </a:r>
          </a:p>
          <a:p>
            <a:pPr lvl="1"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 traballador/a poderá compatibilizar xunto co salario o 25% da prestación.</a:t>
            </a:r>
          </a:p>
          <a:p>
            <a:pPr lvl="1" algn="just">
              <a:buNone/>
            </a:pPr>
            <a:r>
              <a:rPr lang="gl-ES" sz="1000" dirty="0" smtClean="0">
                <a:latin typeface="Century Gothic" pitchFamily="34" charset="0"/>
              </a:rPr>
              <a:t>	Establécense outras bonificacións á empresa por contratos de determinados colectivos. 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algn="just"/>
            <a:r>
              <a:rPr lang="gl-ES" sz="1000" b="1" dirty="0" smtClean="0">
                <a:latin typeface="Century Gothic" pitchFamily="34" charset="0"/>
              </a:rPr>
              <a:t>CONTRATOS INDEFINIDOS ORDINARIOS.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O período de proba é o establecido en convenio. En defecto de pacto, 6 meses para técnicos e titulados e 3 meses para o resto de traballadores/as. </a:t>
            </a:r>
          </a:p>
          <a:p>
            <a:pPr algn="just">
              <a:buFontTx/>
              <a:buChar char="-"/>
            </a:pPr>
            <a:r>
              <a:rPr lang="gl-ES" sz="1000" dirty="0" smtClean="0">
                <a:latin typeface="Century Gothic" pitchFamily="34" charset="0"/>
              </a:rPr>
              <a:t>Non se permitía percibir o desemprego e, simultaneamente, traballar a xornada completa.</a:t>
            </a:r>
            <a:endParaRPr lang="gl-ES" sz="1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732</TotalTime>
  <Words>5068</Words>
  <Application>Microsoft Office PowerPoint</Application>
  <PresentationFormat>Presentación en pantalla (4:3)</PresentationFormat>
  <Paragraphs>618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Equidad</vt:lpstr>
      <vt:lpstr>REAL DECRETO-LEI 3/2012. REFORMA LABORAL.  </vt:lpstr>
      <vt:lpstr>  </vt:lpstr>
      <vt:lpstr>1. INTERMEDIACIÓN LABORAL </vt:lpstr>
      <vt:lpstr>2. FORMACIÓN PROFESIONAL PARA O EMPREGO</vt:lpstr>
      <vt:lpstr>2. FORMACIÓN PROFESIONAL PARA O EMPREGO</vt:lpstr>
      <vt:lpstr>2. FORMACIÓN PROFESIONAL </vt:lpstr>
      <vt:lpstr>2. FORMACIÓN PROFESIONAL PARA O EMPREGO</vt:lpstr>
      <vt:lpstr>2. FORMACIÓN PROFESIONAL PARA O EMPREGO </vt:lpstr>
      <vt:lpstr>3. CONTRATACIÓN</vt:lpstr>
      <vt:lpstr>3. CONTRATACIÓN</vt:lpstr>
      <vt:lpstr>4. MODIFICACIÓNS DAS CONDICIÓNS DE TRABALLO </vt:lpstr>
      <vt:lpstr>4. MODIFICACIÓN DAS CONDICIÓNS DE TRABALLO </vt:lpstr>
      <vt:lpstr>4. MODIFICACIÓN DAS CONDICIÓNS DE TRABALLO </vt:lpstr>
      <vt:lpstr>4. MODIFICACIÓN DAS CONDICIÓNS DE TRABALLO</vt:lpstr>
      <vt:lpstr>4. MODIFICACIÓN DAS CONDICIÓNS DE TRABALLO</vt:lpstr>
      <vt:lpstr>4. MODIFICACIÓN DAS CONDICIÓNS DE TRABALLO</vt:lpstr>
      <vt:lpstr>4. MODIFICACIÓN DAS CONDICIÓNS DE TRABALLO</vt:lpstr>
      <vt:lpstr>4. MODIFICACIÓN DAS CONDICIÓNS DE TRABALLO</vt:lpstr>
      <vt:lpstr>4. MODIFICACIÓNDAS CONDICIÓNS DE TRABALLO </vt:lpstr>
      <vt:lpstr>4. MODIFICACIÓN DAS CONDICIÓNS DE TRABALLO</vt:lpstr>
      <vt:lpstr>5. MODIFICACIÓN DA NEGOCIACIÓN COLECTIVA</vt:lpstr>
      <vt:lpstr>5. MODIFICACIÓN DA NEGOCIACIÓN COLECTIVA</vt:lpstr>
      <vt:lpstr>5. MODIFICACIÓN DA NEGOCIACIÓN COLECTIVA</vt:lpstr>
      <vt:lpstr>6. EXTINCIÓNS DOS CONTRATOS DE TRABALLO </vt:lpstr>
      <vt:lpstr>6. EXTINCIÓNS DOS CONTRATOS DE TRABALLO </vt:lpstr>
      <vt:lpstr> 6. EXTINCIÓNS DOS CONTRATOS DE TRABALLO </vt:lpstr>
      <vt:lpstr>6. EXTINCIÓNS DOS CONTRATOS DE TRABALLO </vt:lpstr>
      <vt:lpstr>6. EXTINCIÓNS DOS CONTRATOS DE TRABALLO </vt:lpstr>
      <vt:lpstr>6. EXTINCIÓNS DOS CONTRATOS DE TRABALLO </vt:lpstr>
      <vt:lpstr>7. CONCILIACIÓN VIDA LABORAL, FAMILIAR E PERSOAL. VACACIÓNS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DECRETO-LEY 3/2012. REFORMA LABORAL.</dc:title>
  <dc:creator>ALBA</dc:creator>
  <cp:lastModifiedBy>ALBA</cp:lastModifiedBy>
  <cp:revision>227</cp:revision>
  <dcterms:created xsi:type="dcterms:W3CDTF">2012-02-14T10:08:40Z</dcterms:created>
  <dcterms:modified xsi:type="dcterms:W3CDTF">2012-02-16T15:56:22Z</dcterms:modified>
</cp:coreProperties>
</file>